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sldIdLst>
    <p:sldId id="256" r:id="rId2"/>
    <p:sldId id="305" r:id="rId3"/>
    <p:sldId id="306" r:id="rId4"/>
    <p:sldId id="307" r:id="rId5"/>
    <p:sldId id="308" r:id="rId6"/>
    <p:sldId id="304" r:id="rId7"/>
    <p:sldId id="309" r:id="rId8"/>
    <p:sldId id="290" r:id="rId9"/>
    <p:sldId id="313" r:id="rId10"/>
    <p:sldId id="298" r:id="rId11"/>
    <p:sldId id="299" r:id="rId12"/>
    <p:sldId id="260" r:id="rId13"/>
    <p:sldId id="272" r:id="rId14"/>
    <p:sldId id="311" r:id="rId15"/>
    <p:sldId id="262" r:id="rId16"/>
    <p:sldId id="274" r:id="rId17"/>
    <p:sldId id="275" r:id="rId18"/>
    <p:sldId id="276" r:id="rId19"/>
    <p:sldId id="277" r:id="rId20"/>
    <p:sldId id="278" r:id="rId21"/>
    <p:sldId id="279" r:id="rId22"/>
    <p:sldId id="280" r:id="rId23"/>
    <p:sldId id="294" r:id="rId24"/>
    <p:sldId id="265" r:id="rId25"/>
    <p:sldId id="302" r:id="rId26"/>
    <p:sldId id="312" r:id="rId27"/>
    <p:sldId id="283" r:id="rId28"/>
    <p:sldId id="314" r:id="rId29"/>
    <p:sldId id="266" r:id="rId30"/>
    <p:sldId id="301"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DEC"/>
    <a:srgbClr val="CCFF99"/>
    <a:srgbClr val="FFFFFF"/>
    <a:srgbClr val="F7A901"/>
    <a:srgbClr val="B690C3"/>
    <a:srgbClr val="DDCBE3"/>
    <a:srgbClr val="F0E9F3"/>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2" autoAdjust="0"/>
    <p:restoredTop sz="81390" autoAdjust="0"/>
  </p:normalViewPr>
  <p:slideViewPr>
    <p:cSldViewPr snapToGrid="0">
      <p:cViewPr varScale="1">
        <p:scale>
          <a:sx n="62" d="100"/>
          <a:sy n="62" d="100"/>
        </p:scale>
        <p:origin x="82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McGeown" userId="1901cc01-5663-4e53-8910-a7ba5ce52a6c" providerId="ADAL" clId="{A7D335FA-65D2-45BF-860E-5CF86E3EBCBA}"/>
    <pc:docChg chg="undo custSel addSld delSld modSld sldOrd">
      <pc:chgData name="Sarah McGeown" userId="1901cc01-5663-4e53-8910-a7ba5ce52a6c" providerId="ADAL" clId="{A7D335FA-65D2-45BF-860E-5CF86E3EBCBA}" dt="2026-03-23T12:35:34.140" v="221" actId="6549"/>
      <pc:docMkLst>
        <pc:docMk/>
      </pc:docMkLst>
      <pc:sldChg chg="addSp delSp modSp mod">
        <pc:chgData name="Sarah McGeown" userId="1901cc01-5663-4e53-8910-a7ba5ce52a6c" providerId="ADAL" clId="{A7D335FA-65D2-45BF-860E-5CF86E3EBCBA}" dt="2026-03-23T12:18:01.598" v="55" actId="478"/>
        <pc:sldMkLst>
          <pc:docMk/>
          <pc:sldMk cId="2369962094" sldId="290"/>
        </pc:sldMkLst>
        <pc:spChg chg="mod">
          <ac:chgData name="Sarah McGeown" userId="1901cc01-5663-4e53-8910-a7ba5ce52a6c" providerId="ADAL" clId="{A7D335FA-65D2-45BF-860E-5CF86E3EBCBA}" dt="2026-03-23T12:17:31.225" v="52" actId="14100"/>
          <ac:spMkLst>
            <pc:docMk/>
            <pc:sldMk cId="2369962094" sldId="290"/>
            <ac:spMk id="12" creationId="{5638894E-B90E-5353-68E4-25019A271FBA}"/>
          </ac:spMkLst>
        </pc:spChg>
        <pc:picChg chg="del">
          <ac:chgData name="Sarah McGeown" userId="1901cc01-5663-4e53-8910-a7ba5ce52a6c" providerId="ADAL" clId="{A7D335FA-65D2-45BF-860E-5CF86E3EBCBA}" dt="2026-03-23T12:15:15.124" v="2" actId="478"/>
          <ac:picMkLst>
            <pc:docMk/>
            <pc:sldMk cId="2369962094" sldId="290"/>
            <ac:picMk id="3" creationId="{E23FCE2E-5FCE-4092-8A1B-89B7A3500B0B}"/>
          </ac:picMkLst>
        </pc:picChg>
        <pc:picChg chg="add del mod">
          <ac:chgData name="Sarah McGeown" userId="1901cc01-5663-4e53-8910-a7ba5ce52a6c" providerId="ADAL" clId="{A7D335FA-65D2-45BF-860E-5CF86E3EBCBA}" dt="2026-03-23T12:16:28.289" v="9" actId="478"/>
          <ac:picMkLst>
            <pc:docMk/>
            <pc:sldMk cId="2369962094" sldId="290"/>
            <ac:picMk id="5" creationId="{3379EC18-DB93-4FC9-B911-DB27E8C3211A}"/>
          </ac:picMkLst>
        </pc:picChg>
        <pc:picChg chg="mod">
          <ac:chgData name="Sarah McGeown" userId="1901cc01-5663-4e53-8910-a7ba5ce52a6c" providerId="ADAL" clId="{A7D335FA-65D2-45BF-860E-5CF86E3EBCBA}" dt="2026-03-23T12:17:15.587" v="22" actId="1076"/>
          <ac:picMkLst>
            <pc:docMk/>
            <pc:sldMk cId="2369962094" sldId="290"/>
            <ac:picMk id="6" creationId="{D96C99C8-B402-45C2-957D-E787EC643C9F}"/>
          </ac:picMkLst>
        </pc:picChg>
        <pc:picChg chg="add del mod">
          <ac:chgData name="Sarah McGeown" userId="1901cc01-5663-4e53-8910-a7ba5ce52a6c" providerId="ADAL" clId="{A7D335FA-65D2-45BF-860E-5CF86E3EBCBA}" dt="2026-03-23T12:18:01.598" v="55" actId="478"/>
          <ac:picMkLst>
            <pc:docMk/>
            <pc:sldMk cId="2369962094" sldId="290"/>
            <ac:picMk id="8" creationId="{99F3FD7D-4A36-4DB6-B648-8D3342DD3008}"/>
          </ac:picMkLst>
        </pc:picChg>
        <pc:picChg chg="del">
          <ac:chgData name="Sarah McGeown" userId="1901cc01-5663-4e53-8910-a7ba5ce52a6c" providerId="ADAL" clId="{A7D335FA-65D2-45BF-860E-5CF86E3EBCBA}" dt="2026-03-23T12:15:11.773" v="1" actId="478"/>
          <ac:picMkLst>
            <pc:docMk/>
            <pc:sldMk cId="2369962094" sldId="290"/>
            <ac:picMk id="11" creationId="{9BA6F873-24BC-D79D-53D8-C953A96CC6C0}"/>
          </ac:picMkLst>
        </pc:picChg>
      </pc:sldChg>
      <pc:sldChg chg="modSp mod">
        <pc:chgData name="Sarah McGeown" userId="1901cc01-5663-4e53-8910-a7ba5ce52a6c" providerId="ADAL" clId="{A7D335FA-65D2-45BF-860E-5CF86E3EBCBA}" dt="2026-03-23T12:31:08.427" v="174" actId="20577"/>
        <pc:sldMkLst>
          <pc:docMk/>
          <pc:sldMk cId="3802234288" sldId="298"/>
        </pc:sldMkLst>
        <pc:spChg chg="mod">
          <ac:chgData name="Sarah McGeown" userId="1901cc01-5663-4e53-8910-a7ba5ce52a6c" providerId="ADAL" clId="{A7D335FA-65D2-45BF-860E-5CF86E3EBCBA}" dt="2026-03-23T12:31:08.427" v="174" actId="20577"/>
          <ac:spMkLst>
            <pc:docMk/>
            <pc:sldMk cId="3802234288" sldId="298"/>
            <ac:spMk id="5" creationId="{AAA60FD0-11D1-0084-8BCC-D7A64847C159}"/>
          </ac:spMkLst>
        </pc:spChg>
      </pc:sldChg>
      <pc:sldChg chg="modSp mod modNotesTx">
        <pc:chgData name="Sarah McGeown" userId="1901cc01-5663-4e53-8910-a7ba5ce52a6c" providerId="ADAL" clId="{A7D335FA-65D2-45BF-860E-5CF86E3EBCBA}" dt="2026-03-23T12:35:34.140" v="221" actId="6549"/>
        <pc:sldMkLst>
          <pc:docMk/>
          <pc:sldMk cId="1603991835" sldId="299"/>
        </pc:sldMkLst>
        <pc:spChg chg="mod">
          <ac:chgData name="Sarah McGeown" userId="1901cc01-5663-4e53-8910-a7ba5ce52a6c" providerId="ADAL" clId="{A7D335FA-65D2-45BF-860E-5CF86E3EBCBA}" dt="2026-03-23T12:33:51.841" v="220" actId="20577"/>
          <ac:spMkLst>
            <pc:docMk/>
            <pc:sldMk cId="1603991835" sldId="299"/>
            <ac:spMk id="5" creationId="{AAA60FD0-11D1-0084-8BCC-D7A64847C159}"/>
          </ac:spMkLst>
        </pc:spChg>
      </pc:sldChg>
      <pc:sldChg chg="del">
        <pc:chgData name="Sarah McGeown" userId="1901cc01-5663-4e53-8910-a7ba5ce52a6c" providerId="ADAL" clId="{A7D335FA-65D2-45BF-860E-5CF86E3EBCBA}" dt="2026-03-23T12:19:09.894" v="56" actId="47"/>
        <pc:sldMkLst>
          <pc:docMk/>
          <pc:sldMk cId="1634820782" sldId="310"/>
        </pc:sldMkLst>
      </pc:sldChg>
      <pc:sldChg chg="ord">
        <pc:chgData name="Sarah McGeown" userId="1901cc01-5663-4e53-8910-a7ba5ce52a6c" providerId="ADAL" clId="{A7D335FA-65D2-45BF-860E-5CF86E3EBCBA}" dt="2026-03-23T12:24:01.189" v="149"/>
        <pc:sldMkLst>
          <pc:docMk/>
          <pc:sldMk cId="2375875426" sldId="312"/>
        </pc:sldMkLst>
      </pc:sldChg>
      <pc:sldChg chg="addSp delSp modSp new mod">
        <pc:chgData name="Sarah McGeown" userId="1901cc01-5663-4e53-8910-a7ba5ce52a6c" providerId="ADAL" clId="{A7D335FA-65D2-45BF-860E-5CF86E3EBCBA}" dt="2026-03-23T12:22:54.449" v="147" actId="1076"/>
        <pc:sldMkLst>
          <pc:docMk/>
          <pc:sldMk cId="3166433284" sldId="314"/>
        </pc:sldMkLst>
        <pc:spChg chg="mod">
          <ac:chgData name="Sarah McGeown" userId="1901cc01-5663-4e53-8910-a7ba5ce52a6c" providerId="ADAL" clId="{A7D335FA-65D2-45BF-860E-5CF86E3EBCBA}" dt="2026-03-23T12:22:48.265" v="145" actId="20577"/>
          <ac:spMkLst>
            <pc:docMk/>
            <pc:sldMk cId="3166433284" sldId="314"/>
            <ac:spMk id="2" creationId="{2257E638-5279-492E-8E22-595B450B82FD}"/>
          </ac:spMkLst>
        </pc:spChg>
        <pc:spChg chg="del">
          <ac:chgData name="Sarah McGeown" userId="1901cc01-5663-4e53-8910-a7ba5ce52a6c" providerId="ADAL" clId="{A7D335FA-65D2-45BF-860E-5CF86E3EBCBA}" dt="2026-03-23T12:20:43.858" v="78" actId="931"/>
          <ac:spMkLst>
            <pc:docMk/>
            <pc:sldMk cId="3166433284" sldId="314"/>
            <ac:spMk id="3" creationId="{75E8D933-51C6-440B-9E84-9FE6511A86A3}"/>
          </ac:spMkLst>
        </pc:spChg>
        <pc:spChg chg="add mod">
          <ac:chgData name="Sarah McGeown" userId="1901cc01-5663-4e53-8910-a7ba5ce52a6c" providerId="ADAL" clId="{A7D335FA-65D2-45BF-860E-5CF86E3EBCBA}" dt="2026-03-23T12:22:01.769" v="85" actId="1076"/>
          <ac:spMkLst>
            <pc:docMk/>
            <pc:sldMk cId="3166433284" sldId="314"/>
            <ac:spMk id="6" creationId="{22BA8FF6-243C-42DA-AD87-5FF8D91AC1B4}"/>
          </ac:spMkLst>
        </pc:spChg>
        <pc:picChg chg="add mod">
          <ac:chgData name="Sarah McGeown" userId="1901cc01-5663-4e53-8910-a7ba5ce52a6c" providerId="ADAL" clId="{A7D335FA-65D2-45BF-860E-5CF86E3EBCBA}" dt="2026-03-23T12:22:52.028" v="146" actId="1076"/>
          <ac:picMkLst>
            <pc:docMk/>
            <pc:sldMk cId="3166433284" sldId="314"/>
            <ac:picMk id="5" creationId="{6E09608D-460F-4BB9-A1F0-DCB807D9E300}"/>
          </ac:picMkLst>
        </pc:picChg>
        <pc:picChg chg="add mod">
          <ac:chgData name="Sarah McGeown" userId="1901cc01-5663-4e53-8910-a7ba5ce52a6c" providerId="ADAL" clId="{A7D335FA-65D2-45BF-860E-5CF86E3EBCBA}" dt="2026-03-23T12:22:54.449" v="147" actId="1076"/>
          <ac:picMkLst>
            <pc:docMk/>
            <pc:sldMk cId="3166433284" sldId="314"/>
            <ac:picMk id="8" creationId="{EE37B245-702A-49B0-84DC-2D9D58A89392}"/>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d.docs.live.net/8364e37560dd80d8/Documents/POSTDOC%20%5e0%20RA%20WORK/ESRC%20IAA%20-%20NDNF/NDNF%20database%20(for%20analysi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Aptos" panose="020B0004020202020204" pitchFamily="34" charset="0"/>
                <a:ea typeface="+mj-ea"/>
                <a:cs typeface="Arial" panose="020B0604020202020204" pitchFamily="34" charset="0"/>
              </a:defRPr>
            </a:pPr>
            <a:r>
              <a:rPr lang="en-US" sz="1600">
                <a:latin typeface="Aptos" panose="020B0004020202020204" pitchFamily="34" charset="0"/>
                <a:ea typeface="+mj-ea"/>
                <a:cs typeface="Arial" panose="020B0604020202020204" pitchFamily="34" charset="0"/>
              </a:rPr>
              <a:t>Number</a:t>
            </a:r>
            <a:r>
              <a:rPr lang="en-US" sz="1600" baseline="0">
                <a:latin typeface="Aptos" panose="020B0004020202020204" pitchFamily="34" charset="0"/>
                <a:ea typeface="+mj-ea"/>
                <a:cs typeface="Arial" panose="020B0604020202020204" pitchFamily="34" charset="0"/>
              </a:rPr>
              <a:t> of neurodivergent characters in YA fiction books by diagnosis and gender (until May 2023)</a:t>
            </a:r>
            <a:endParaRPr lang="en-US" sz="1600">
              <a:latin typeface="Aptos" panose="020B0004020202020204" pitchFamily="34" charset="0"/>
              <a:ea typeface="+mj-ea"/>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Aptos" panose="020B0004020202020204" pitchFamily="34" charset="0"/>
              <a:ea typeface="+mj-ea"/>
              <a:cs typeface="Arial" panose="020B0604020202020204" pitchFamily="34" charset="0"/>
            </a:defRPr>
          </a:pPr>
          <a:endParaRPr lang="en-US"/>
        </a:p>
      </c:txPr>
    </c:title>
    <c:autoTitleDeleted val="0"/>
    <c:plotArea>
      <c:layout/>
      <c:barChart>
        <c:barDir val="bar"/>
        <c:grouping val="clustered"/>
        <c:varyColors val="0"/>
        <c:ser>
          <c:idx val="0"/>
          <c:order val="0"/>
          <c:tx>
            <c:strRef>
              <c:f>'[NDNF database (for analysis).xlsx]Sheet3'!$B$2</c:f>
              <c:strCache>
                <c:ptCount val="1"/>
                <c:pt idx="0">
                  <c:v>Female</c:v>
                </c:pt>
              </c:strCache>
            </c:strRef>
          </c:tx>
          <c:spPr>
            <a:solidFill>
              <a:srgbClr val="B690C3"/>
            </a:solidFill>
            <a:ln>
              <a:noFill/>
            </a:ln>
            <a:effectLst/>
          </c:spPr>
          <c:invertIfNegative val="0"/>
          <c:cat>
            <c:strRef>
              <c:f>'[NDNF database (for analysis).xlsx]Sheet3'!$A$3:$A$17</c:f>
              <c:strCache>
                <c:ptCount val="15"/>
                <c:pt idx="0">
                  <c:v>ADHD</c:v>
                </c:pt>
                <c:pt idx="1">
                  <c:v>ADHD &amp; Dyslexia</c:v>
                </c:pt>
                <c:pt idx="2">
                  <c:v>ADHD &amp; OCD</c:v>
                </c:pt>
                <c:pt idx="3">
                  <c:v>Autism</c:v>
                </c:pt>
                <c:pt idx="4">
                  <c:v>Autism &amp; ADHD</c:v>
                </c:pt>
                <c:pt idx="5">
                  <c:v>Bipolar Disorder</c:v>
                </c:pt>
                <c:pt idx="6">
                  <c:v>Cerebral Palsy</c:v>
                </c:pt>
                <c:pt idx="7">
                  <c:v>Down Syndrome</c:v>
                </c:pt>
                <c:pt idx="8">
                  <c:v>Dyscalculia</c:v>
                </c:pt>
                <c:pt idx="9">
                  <c:v>Dyslexia</c:v>
                </c:pt>
                <c:pt idx="10">
                  <c:v>Dyslexia &amp; Dsypraxia/DCD</c:v>
                </c:pt>
                <c:pt idx="11">
                  <c:v>Dyspraxia/DCD</c:v>
                </c:pt>
                <c:pt idx="12">
                  <c:v>OCD</c:v>
                </c:pt>
                <c:pt idx="13">
                  <c:v>Sensory Processing Disorder</c:v>
                </c:pt>
                <c:pt idx="14">
                  <c:v>Tourette's and Tic Disorders</c:v>
                </c:pt>
              </c:strCache>
            </c:strRef>
          </c:cat>
          <c:val>
            <c:numRef>
              <c:f>'[NDNF database (for analysis).xlsx]Sheet3'!$B$3:$B$17</c:f>
              <c:numCache>
                <c:formatCode>General</c:formatCode>
                <c:ptCount val="15"/>
                <c:pt idx="0">
                  <c:v>3</c:v>
                </c:pt>
                <c:pt idx="3">
                  <c:v>57</c:v>
                </c:pt>
                <c:pt idx="4">
                  <c:v>1</c:v>
                </c:pt>
                <c:pt idx="5">
                  <c:v>1</c:v>
                </c:pt>
                <c:pt idx="6">
                  <c:v>3</c:v>
                </c:pt>
                <c:pt idx="7">
                  <c:v>3</c:v>
                </c:pt>
                <c:pt idx="9">
                  <c:v>10</c:v>
                </c:pt>
                <c:pt idx="11">
                  <c:v>1</c:v>
                </c:pt>
                <c:pt idx="12">
                  <c:v>19</c:v>
                </c:pt>
                <c:pt idx="13">
                  <c:v>1</c:v>
                </c:pt>
                <c:pt idx="14">
                  <c:v>2</c:v>
                </c:pt>
              </c:numCache>
            </c:numRef>
          </c:val>
          <c:extLst>
            <c:ext xmlns:c16="http://schemas.microsoft.com/office/drawing/2014/chart" uri="{C3380CC4-5D6E-409C-BE32-E72D297353CC}">
              <c16:uniqueId val="{00000000-552B-4877-AD0B-330F46B8DDF7}"/>
            </c:ext>
          </c:extLst>
        </c:ser>
        <c:ser>
          <c:idx val="1"/>
          <c:order val="1"/>
          <c:tx>
            <c:strRef>
              <c:f>'[NDNF database (for analysis).xlsx]Sheet3'!$C$2</c:f>
              <c:strCache>
                <c:ptCount val="1"/>
                <c:pt idx="0">
                  <c:v>Male</c:v>
                </c:pt>
              </c:strCache>
            </c:strRef>
          </c:tx>
          <c:spPr>
            <a:solidFill>
              <a:srgbClr val="FF0000"/>
            </a:solidFill>
            <a:ln>
              <a:noFill/>
            </a:ln>
            <a:effectLst/>
          </c:spPr>
          <c:invertIfNegative val="0"/>
          <c:dPt>
            <c:idx val="3"/>
            <c:invertIfNegative val="0"/>
            <c:bubble3D val="0"/>
            <c:spPr>
              <a:solidFill>
                <a:srgbClr val="FF0000"/>
              </a:solidFill>
              <a:ln>
                <a:noFill/>
              </a:ln>
              <a:effectLst/>
            </c:spPr>
            <c:extLst>
              <c:ext xmlns:c16="http://schemas.microsoft.com/office/drawing/2014/chart" uri="{C3380CC4-5D6E-409C-BE32-E72D297353CC}">
                <c16:uniqueId val="{00000002-552B-4877-AD0B-330F46B8DDF7}"/>
              </c:ext>
            </c:extLst>
          </c:dPt>
          <c:cat>
            <c:strRef>
              <c:f>'[NDNF database (for analysis).xlsx]Sheet3'!$A$3:$A$17</c:f>
              <c:strCache>
                <c:ptCount val="15"/>
                <c:pt idx="0">
                  <c:v>ADHD</c:v>
                </c:pt>
                <c:pt idx="1">
                  <c:v>ADHD &amp; Dyslexia</c:v>
                </c:pt>
                <c:pt idx="2">
                  <c:v>ADHD &amp; OCD</c:v>
                </c:pt>
                <c:pt idx="3">
                  <c:v>Autism</c:v>
                </c:pt>
                <c:pt idx="4">
                  <c:v>Autism &amp; ADHD</c:v>
                </c:pt>
                <c:pt idx="5">
                  <c:v>Bipolar Disorder</c:v>
                </c:pt>
                <c:pt idx="6">
                  <c:v>Cerebral Palsy</c:v>
                </c:pt>
                <c:pt idx="7">
                  <c:v>Down Syndrome</c:v>
                </c:pt>
                <c:pt idx="8">
                  <c:v>Dyscalculia</c:v>
                </c:pt>
                <c:pt idx="9">
                  <c:v>Dyslexia</c:v>
                </c:pt>
                <c:pt idx="10">
                  <c:v>Dyslexia &amp; Dsypraxia/DCD</c:v>
                </c:pt>
                <c:pt idx="11">
                  <c:v>Dyspraxia/DCD</c:v>
                </c:pt>
                <c:pt idx="12">
                  <c:v>OCD</c:v>
                </c:pt>
                <c:pt idx="13">
                  <c:v>Sensory Processing Disorder</c:v>
                </c:pt>
                <c:pt idx="14">
                  <c:v>Tourette's and Tic Disorders</c:v>
                </c:pt>
              </c:strCache>
            </c:strRef>
          </c:cat>
          <c:val>
            <c:numRef>
              <c:f>'[NDNF database (for analysis).xlsx]Sheet3'!$C$3:$C$17</c:f>
              <c:numCache>
                <c:formatCode>General</c:formatCode>
                <c:ptCount val="15"/>
                <c:pt idx="0">
                  <c:v>10</c:v>
                </c:pt>
                <c:pt idx="1">
                  <c:v>1</c:v>
                </c:pt>
                <c:pt idx="2">
                  <c:v>1</c:v>
                </c:pt>
                <c:pt idx="3">
                  <c:v>70</c:v>
                </c:pt>
                <c:pt idx="4">
                  <c:v>0</c:v>
                </c:pt>
                <c:pt idx="6">
                  <c:v>1</c:v>
                </c:pt>
                <c:pt idx="7">
                  <c:v>1</c:v>
                </c:pt>
                <c:pt idx="8">
                  <c:v>1</c:v>
                </c:pt>
                <c:pt idx="9">
                  <c:v>12</c:v>
                </c:pt>
                <c:pt idx="10">
                  <c:v>1</c:v>
                </c:pt>
                <c:pt idx="11">
                  <c:v>1</c:v>
                </c:pt>
                <c:pt idx="12">
                  <c:v>9</c:v>
                </c:pt>
                <c:pt idx="14">
                  <c:v>11</c:v>
                </c:pt>
              </c:numCache>
            </c:numRef>
          </c:val>
          <c:extLst>
            <c:ext xmlns:c16="http://schemas.microsoft.com/office/drawing/2014/chart" uri="{C3380CC4-5D6E-409C-BE32-E72D297353CC}">
              <c16:uniqueId val="{00000003-552B-4877-AD0B-330F46B8DDF7}"/>
            </c:ext>
          </c:extLst>
        </c:ser>
        <c:dLbls>
          <c:showLegendKey val="0"/>
          <c:showVal val="0"/>
          <c:showCatName val="0"/>
          <c:showSerName val="0"/>
          <c:showPercent val="0"/>
          <c:showBubbleSize val="0"/>
        </c:dLbls>
        <c:gapWidth val="182"/>
        <c:axId val="1416941071"/>
        <c:axId val="1416941551"/>
      </c:barChart>
      <c:catAx>
        <c:axId val="141694107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Arial" panose="020B0604020202020204" pitchFamily="34" charset="0"/>
              </a:defRPr>
            </a:pPr>
            <a:endParaRPr lang="en-US"/>
          </a:p>
        </c:txPr>
        <c:crossAx val="1416941551"/>
        <c:crosses val="autoZero"/>
        <c:auto val="1"/>
        <c:lblAlgn val="ctr"/>
        <c:lblOffset val="100"/>
        <c:noMultiLvlLbl val="0"/>
      </c:catAx>
      <c:valAx>
        <c:axId val="141694155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Arial" panose="020B0604020202020204" pitchFamily="34" charset="0"/>
              </a:defRPr>
            </a:pPr>
            <a:endParaRPr lang="en-US"/>
          </a:p>
        </c:txPr>
        <c:crossAx val="14169410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ptos" panose="020B00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3175">
      <a:solidFill>
        <a:schemeClr val="tx1"/>
      </a:solidFill>
    </a:ln>
    <a:effectLst>
      <a:outerShdw blurRad="50800" dist="38100" dir="2700000" algn="tl" rotWithShape="0">
        <a:prstClr val="black">
          <a:alpha val="40000"/>
        </a:prstClr>
      </a:outerShdw>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4F3593-DF5A-4A36-BB2F-9E2E41C80188}" type="datetimeFigureOut">
              <a:rPr lang="en-GB" smtClean="0"/>
              <a:t>21/03/2026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0CCB05-68FE-41C7-9495-64191984C111}" type="slidenum">
              <a:rPr lang="en-GB" smtClean="0"/>
              <a:t>‹#›</a:t>
            </a:fld>
            <a:endParaRPr lang="en-GB"/>
          </a:p>
        </p:txBody>
      </p:sp>
    </p:spTree>
    <p:extLst>
      <p:ext uri="{BB962C8B-B14F-4D97-AF65-F5344CB8AC3E}">
        <p14:creationId xmlns:p14="http://schemas.microsoft.com/office/powerpoint/2010/main" val="423590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0CCB05-68FE-41C7-9495-64191984C111}" type="slidenum">
              <a:rPr lang="en-GB" smtClean="0"/>
              <a:t>1</a:t>
            </a:fld>
            <a:endParaRPr lang="en-GB"/>
          </a:p>
        </p:txBody>
      </p:sp>
    </p:spTree>
    <p:extLst>
      <p:ext uri="{BB962C8B-B14F-4D97-AF65-F5344CB8AC3E}">
        <p14:creationId xmlns:p14="http://schemas.microsoft.com/office/powerpoint/2010/main" val="1444067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b="0" i="0" dirty="0">
              <a:solidFill>
                <a:srgbClr val="242424"/>
              </a:solidFill>
              <a:effectLst/>
              <a:latin typeface="Segoe UI" panose="020B0502040204020203" pitchFamily="34" charset="0"/>
            </a:endParaRPr>
          </a:p>
        </p:txBody>
      </p:sp>
      <p:sp>
        <p:nvSpPr>
          <p:cNvPr id="4" name="Slide Number Placeholder 3"/>
          <p:cNvSpPr>
            <a:spLocks noGrp="1"/>
          </p:cNvSpPr>
          <p:nvPr>
            <p:ph type="sldNum" sz="quarter" idx="5"/>
          </p:nvPr>
        </p:nvSpPr>
        <p:spPr/>
        <p:txBody>
          <a:bodyPr/>
          <a:lstStyle/>
          <a:p>
            <a:fld id="{C10CCB05-68FE-41C7-9495-64191984C111}" type="slidenum">
              <a:rPr lang="en-GB" smtClean="0"/>
              <a:t>2</a:t>
            </a:fld>
            <a:endParaRPr lang="en-GB"/>
          </a:p>
        </p:txBody>
      </p:sp>
    </p:spTree>
    <p:extLst>
      <p:ext uri="{BB962C8B-B14F-4D97-AF65-F5344CB8AC3E}">
        <p14:creationId xmlns:p14="http://schemas.microsoft.com/office/powerpoint/2010/main" val="560649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0CCB05-68FE-41C7-9495-64191984C111}" type="slidenum">
              <a:rPr lang="en-GB" smtClean="0"/>
              <a:t>3</a:t>
            </a:fld>
            <a:endParaRPr lang="en-GB"/>
          </a:p>
        </p:txBody>
      </p:sp>
    </p:spTree>
    <p:extLst>
      <p:ext uri="{BB962C8B-B14F-4D97-AF65-F5344CB8AC3E}">
        <p14:creationId xmlns:p14="http://schemas.microsoft.com/office/powerpoint/2010/main" val="1858517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0CCB05-68FE-41C7-9495-64191984C111}" type="slidenum">
              <a:rPr lang="en-GB" smtClean="0"/>
              <a:t>4</a:t>
            </a:fld>
            <a:endParaRPr lang="en-GB"/>
          </a:p>
        </p:txBody>
      </p:sp>
    </p:spTree>
    <p:extLst>
      <p:ext uri="{BB962C8B-B14F-4D97-AF65-F5344CB8AC3E}">
        <p14:creationId xmlns:p14="http://schemas.microsoft.com/office/powerpoint/2010/main" val="3541149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0CCB05-68FE-41C7-9495-64191984C111}" type="slidenum">
              <a:rPr lang="en-GB" smtClean="0"/>
              <a:t>7</a:t>
            </a:fld>
            <a:endParaRPr lang="en-GB"/>
          </a:p>
        </p:txBody>
      </p:sp>
    </p:spTree>
    <p:extLst>
      <p:ext uri="{BB962C8B-B14F-4D97-AF65-F5344CB8AC3E}">
        <p14:creationId xmlns:p14="http://schemas.microsoft.com/office/powerpoint/2010/main" val="188753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0CCB05-68FE-41C7-9495-64191984C111}" type="slidenum">
              <a:rPr lang="en-GB" smtClean="0"/>
              <a:t>8</a:t>
            </a:fld>
            <a:endParaRPr lang="en-GB"/>
          </a:p>
        </p:txBody>
      </p:sp>
    </p:spTree>
    <p:extLst>
      <p:ext uri="{BB962C8B-B14F-4D97-AF65-F5344CB8AC3E}">
        <p14:creationId xmlns:p14="http://schemas.microsoft.com/office/powerpoint/2010/main" val="1260250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0CCB05-68FE-41C7-9495-64191984C111}" type="slidenum">
              <a:rPr lang="en-GB" smtClean="0"/>
              <a:t>9</a:t>
            </a:fld>
            <a:endParaRPr lang="en-GB"/>
          </a:p>
        </p:txBody>
      </p:sp>
    </p:spTree>
    <p:extLst>
      <p:ext uri="{BB962C8B-B14F-4D97-AF65-F5344CB8AC3E}">
        <p14:creationId xmlns:p14="http://schemas.microsoft.com/office/powerpoint/2010/main" val="344685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0CCB05-68FE-41C7-9495-64191984C111}" type="slidenum">
              <a:rPr lang="en-GB" smtClean="0"/>
              <a:t>10</a:t>
            </a:fld>
            <a:endParaRPr lang="en-GB"/>
          </a:p>
        </p:txBody>
      </p:sp>
    </p:spTree>
    <p:extLst>
      <p:ext uri="{BB962C8B-B14F-4D97-AF65-F5344CB8AC3E}">
        <p14:creationId xmlns:p14="http://schemas.microsoft.com/office/powerpoint/2010/main" val="460108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0CCB05-68FE-41C7-9495-64191984C111}" type="slidenum">
              <a:rPr lang="en-GB" smtClean="0"/>
              <a:t>11</a:t>
            </a:fld>
            <a:endParaRPr lang="en-GB"/>
          </a:p>
        </p:txBody>
      </p:sp>
    </p:spTree>
    <p:extLst>
      <p:ext uri="{BB962C8B-B14F-4D97-AF65-F5344CB8AC3E}">
        <p14:creationId xmlns:p14="http://schemas.microsoft.com/office/powerpoint/2010/main" val="2437610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0CCB05-68FE-41C7-9495-64191984C111}" type="slidenum">
              <a:rPr lang="en-GB" smtClean="0"/>
              <a:t>12</a:t>
            </a:fld>
            <a:endParaRPr lang="en-GB"/>
          </a:p>
        </p:txBody>
      </p:sp>
    </p:spTree>
    <p:extLst>
      <p:ext uri="{BB962C8B-B14F-4D97-AF65-F5344CB8AC3E}">
        <p14:creationId xmlns:p14="http://schemas.microsoft.com/office/powerpoint/2010/main" val="4490505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10CCB05-68FE-41C7-9495-64191984C111}" type="slidenum">
              <a:rPr lang="en-GB" smtClean="0"/>
              <a:t>13</a:t>
            </a:fld>
            <a:endParaRPr lang="en-GB"/>
          </a:p>
        </p:txBody>
      </p:sp>
    </p:spTree>
    <p:extLst>
      <p:ext uri="{BB962C8B-B14F-4D97-AF65-F5344CB8AC3E}">
        <p14:creationId xmlns:p14="http://schemas.microsoft.com/office/powerpoint/2010/main" val="2003473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0CCB05-68FE-41C7-9495-64191984C111}" type="slidenum">
              <a:rPr lang="en-GB" smtClean="0"/>
              <a:t>15</a:t>
            </a:fld>
            <a:endParaRPr lang="en-GB"/>
          </a:p>
        </p:txBody>
      </p:sp>
    </p:spTree>
    <p:extLst>
      <p:ext uri="{BB962C8B-B14F-4D97-AF65-F5344CB8AC3E}">
        <p14:creationId xmlns:p14="http://schemas.microsoft.com/office/powerpoint/2010/main" val="71082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10CCB05-68FE-41C7-9495-64191984C111}" type="slidenum">
              <a:rPr lang="en-GB" smtClean="0"/>
              <a:t>19</a:t>
            </a:fld>
            <a:endParaRPr lang="en-GB"/>
          </a:p>
        </p:txBody>
      </p:sp>
    </p:spTree>
    <p:extLst>
      <p:ext uri="{BB962C8B-B14F-4D97-AF65-F5344CB8AC3E}">
        <p14:creationId xmlns:p14="http://schemas.microsoft.com/office/powerpoint/2010/main" val="2748500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0CCB05-68FE-41C7-9495-64191984C111}" type="slidenum">
              <a:rPr lang="en-GB" smtClean="0"/>
              <a:t>22</a:t>
            </a:fld>
            <a:endParaRPr lang="en-GB"/>
          </a:p>
        </p:txBody>
      </p:sp>
    </p:spTree>
    <p:extLst>
      <p:ext uri="{BB962C8B-B14F-4D97-AF65-F5344CB8AC3E}">
        <p14:creationId xmlns:p14="http://schemas.microsoft.com/office/powerpoint/2010/main" val="697165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0CCB05-68FE-41C7-9495-64191984C111}" type="slidenum">
              <a:rPr lang="en-GB" smtClean="0"/>
              <a:t>23</a:t>
            </a:fld>
            <a:endParaRPr lang="en-GB"/>
          </a:p>
        </p:txBody>
      </p:sp>
    </p:spTree>
    <p:extLst>
      <p:ext uri="{BB962C8B-B14F-4D97-AF65-F5344CB8AC3E}">
        <p14:creationId xmlns:p14="http://schemas.microsoft.com/office/powerpoint/2010/main" val="706571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10CCB05-68FE-41C7-9495-64191984C111}" type="slidenum">
              <a:rPr lang="en-GB" smtClean="0"/>
              <a:t>24</a:t>
            </a:fld>
            <a:endParaRPr lang="en-GB"/>
          </a:p>
        </p:txBody>
      </p:sp>
    </p:spTree>
    <p:extLst>
      <p:ext uri="{BB962C8B-B14F-4D97-AF65-F5344CB8AC3E}">
        <p14:creationId xmlns:p14="http://schemas.microsoft.com/office/powerpoint/2010/main" val="815499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5"/>
          </p:nvPr>
        </p:nvSpPr>
        <p:spPr/>
        <p:txBody>
          <a:bodyPr/>
          <a:lstStyle/>
          <a:p>
            <a:fld id="{C10CCB05-68FE-41C7-9495-64191984C111}" type="slidenum">
              <a:rPr lang="en-GB" smtClean="0"/>
              <a:t>27</a:t>
            </a:fld>
            <a:endParaRPr lang="en-GB"/>
          </a:p>
        </p:txBody>
      </p:sp>
    </p:spTree>
    <p:extLst>
      <p:ext uri="{BB962C8B-B14F-4D97-AF65-F5344CB8AC3E}">
        <p14:creationId xmlns:p14="http://schemas.microsoft.com/office/powerpoint/2010/main" val="17589462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10CCB05-68FE-41C7-9495-64191984C111}" type="slidenum">
              <a:rPr lang="en-GB" smtClean="0"/>
              <a:t>29</a:t>
            </a:fld>
            <a:endParaRPr lang="en-GB"/>
          </a:p>
        </p:txBody>
      </p:sp>
    </p:spTree>
    <p:extLst>
      <p:ext uri="{BB962C8B-B14F-4D97-AF65-F5344CB8AC3E}">
        <p14:creationId xmlns:p14="http://schemas.microsoft.com/office/powerpoint/2010/main" val="3375734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10CCB05-68FE-41C7-9495-64191984C111}" type="slidenum">
              <a:rPr lang="en-GB" smtClean="0"/>
              <a:t>30</a:t>
            </a:fld>
            <a:endParaRPr lang="en-GB"/>
          </a:p>
        </p:txBody>
      </p:sp>
    </p:spTree>
    <p:extLst>
      <p:ext uri="{BB962C8B-B14F-4D97-AF65-F5344CB8AC3E}">
        <p14:creationId xmlns:p14="http://schemas.microsoft.com/office/powerpoint/2010/main" val="3315880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483428D-B88B-4BAA-9455-EFBA0EC921D9}" type="datetimeFigureOut">
              <a:rPr lang="en-US" smtClean="0"/>
              <a:t>3/21/2026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5AF84-3240-4CFE-B0CA-41DA94AFF05A}" type="slidenum">
              <a:rPr lang="en-US" smtClean="0"/>
              <a:t>‹#›</a:t>
            </a:fld>
            <a:endParaRPr lang="en-US"/>
          </a:p>
        </p:txBody>
      </p:sp>
    </p:spTree>
    <p:extLst>
      <p:ext uri="{BB962C8B-B14F-4D97-AF65-F5344CB8AC3E}">
        <p14:creationId xmlns:p14="http://schemas.microsoft.com/office/powerpoint/2010/main" val="4272700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83428D-B88B-4BAA-9455-EFBA0EC921D9}" type="datetimeFigureOut">
              <a:rPr lang="en-US" smtClean="0"/>
              <a:t>3/21/2026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5AF84-3240-4CFE-B0CA-41DA94AFF05A}" type="slidenum">
              <a:rPr lang="en-US" smtClean="0"/>
              <a:t>‹#›</a:t>
            </a:fld>
            <a:endParaRPr lang="en-US"/>
          </a:p>
        </p:txBody>
      </p:sp>
    </p:spTree>
    <p:extLst>
      <p:ext uri="{BB962C8B-B14F-4D97-AF65-F5344CB8AC3E}">
        <p14:creationId xmlns:p14="http://schemas.microsoft.com/office/powerpoint/2010/main" val="5294011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483428D-B88B-4BAA-9455-EFBA0EC921D9}" type="datetimeFigureOut">
              <a:rPr lang="en-US" smtClean="0"/>
              <a:t>3/21/2026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5AF84-3240-4CFE-B0CA-41DA94AFF05A}" type="slidenum">
              <a:rPr lang="en-US" smtClean="0"/>
              <a:t>‹#›</a:t>
            </a:fld>
            <a:endParaRPr lang="en-US"/>
          </a:p>
        </p:txBody>
      </p:sp>
    </p:spTree>
    <p:extLst>
      <p:ext uri="{BB962C8B-B14F-4D97-AF65-F5344CB8AC3E}">
        <p14:creationId xmlns:p14="http://schemas.microsoft.com/office/powerpoint/2010/main" val="107988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483428D-B88B-4BAA-9455-EFBA0EC921D9}" type="datetimeFigureOut">
              <a:rPr lang="en-US" smtClean="0"/>
              <a:t>3/21/2026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C5AF84-3240-4CFE-B0CA-41DA94AFF05A}" type="slidenum">
              <a:rPr lang="en-US" smtClean="0"/>
              <a:t>‹#›</a:t>
            </a:fld>
            <a:endParaRPr lang="en-US"/>
          </a:p>
        </p:txBody>
      </p:sp>
    </p:spTree>
    <p:extLst>
      <p:ext uri="{BB962C8B-B14F-4D97-AF65-F5344CB8AC3E}">
        <p14:creationId xmlns:p14="http://schemas.microsoft.com/office/powerpoint/2010/main" val="4021985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83428D-B88B-4BAA-9455-EFBA0EC921D9}" type="datetimeFigureOut">
              <a:rPr lang="en-US" smtClean="0"/>
              <a:t>3/21/2026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5C5AF84-3240-4CFE-B0CA-41DA94AFF05A}" type="slidenum">
              <a:rPr lang="en-US" smtClean="0"/>
              <a:t>‹#›</a:t>
            </a:fld>
            <a:endParaRPr lang="en-US"/>
          </a:p>
        </p:txBody>
      </p:sp>
    </p:spTree>
    <p:extLst>
      <p:ext uri="{BB962C8B-B14F-4D97-AF65-F5344CB8AC3E}">
        <p14:creationId xmlns:p14="http://schemas.microsoft.com/office/powerpoint/2010/main" val="2892557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483428D-B88B-4BAA-9455-EFBA0EC921D9}" type="datetimeFigureOut">
              <a:rPr lang="en-US" smtClean="0"/>
              <a:t>3/21/2026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5C5AF84-3240-4CFE-B0CA-41DA94AFF05A}" type="slidenum">
              <a:rPr lang="en-US" smtClean="0"/>
              <a:t>‹#›</a:t>
            </a:fld>
            <a:endParaRPr lang="en-US"/>
          </a:p>
        </p:txBody>
      </p:sp>
    </p:spTree>
    <p:extLst>
      <p:ext uri="{BB962C8B-B14F-4D97-AF65-F5344CB8AC3E}">
        <p14:creationId xmlns:p14="http://schemas.microsoft.com/office/powerpoint/2010/main" val="302964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83428D-B88B-4BAA-9455-EFBA0EC921D9}" type="datetimeFigureOut">
              <a:rPr lang="en-US" smtClean="0"/>
              <a:t>3/21/2026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5C5AF84-3240-4CFE-B0CA-41DA94AFF05A}" type="slidenum">
              <a:rPr lang="en-US" smtClean="0"/>
              <a:t>‹#›</a:t>
            </a:fld>
            <a:endParaRPr lang="en-US"/>
          </a:p>
        </p:txBody>
      </p:sp>
    </p:spTree>
    <p:extLst>
      <p:ext uri="{BB962C8B-B14F-4D97-AF65-F5344CB8AC3E}">
        <p14:creationId xmlns:p14="http://schemas.microsoft.com/office/powerpoint/2010/main" val="407438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83428D-B88B-4BAA-9455-EFBA0EC921D9}" type="datetimeFigureOut">
              <a:rPr lang="en-US" smtClean="0"/>
              <a:t>3/21/2026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C5AF84-3240-4CFE-B0CA-41DA94AFF05A}" type="slidenum">
              <a:rPr lang="en-US" smtClean="0"/>
              <a:t>‹#›</a:t>
            </a:fld>
            <a:endParaRPr lang="en-US"/>
          </a:p>
        </p:txBody>
      </p:sp>
    </p:spTree>
    <p:extLst>
      <p:ext uri="{BB962C8B-B14F-4D97-AF65-F5344CB8AC3E}">
        <p14:creationId xmlns:p14="http://schemas.microsoft.com/office/powerpoint/2010/main" val="22923685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483428D-B88B-4BAA-9455-EFBA0EC921D9}" type="datetimeFigureOut">
              <a:rPr lang="en-US" smtClean="0"/>
              <a:t>3/21/2026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5C5AF84-3240-4CFE-B0CA-41DA94AFF05A}" type="slidenum">
              <a:rPr lang="en-US" smtClean="0"/>
              <a:t>‹#›</a:t>
            </a:fld>
            <a:endParaRPr lang="en-US"/>
          </a:p>
        </p:txBody>
      </p:sp>
    </p:spTree>
    <p:extLst>
      <p:ext uri="{BB962C8B-B14F-4D97-AF65-F5344CB8AC3E}">
        <p14:creationId xmlns:p14="http://schemas.microsoft.com/office/powerpoint/2010/main" val="1373710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83428D-B88B-4BAA-9455-EFBA0EC921D9}" type="datetimeFigureOut">
              <a:rPr lang="en-US" smtClean="0"/>
              <a:t>3/21/2026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5AF84-3240-4CFE-B0CA-41DA94AFF05A}" type="slidenum">
              <a:rPr lang="en-US" smtClean="0"/>
              <a:t>‹#›</a:t>
            </a:fld>
            <a:endParaRPr lang="en-US"/>
          </a:p>
        </p:txBody>
      </p:sp>
    </p:spTree>
    <p:extLst>
      <p:ext uri="{BB962C8B-B14F-4D97-AF65-F5344CB8AC3E}">
        <p14:creationId xmlns:p14="http://schemas.microsoft.com/office/powerpoint/2010/main" val="2020192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83428D-B88B-4BAA-9455-EFBA0EC921D9}" type="datetimeFigureOut">
              <a:rPr lang="en-US" smtClean="0"/>
              <a:t>3/21/2026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5C5AF84-3240-4CFE-B0CA-41DA94AFF05A}" type="slidenum">
              <a:rPr lang="en-US" smtClean="0"/>
              <a:t>‹#›</a:t>
            </a:fld>
            <a:endParaRPr lang="en-US"/>
          </a:p>
        </p:txBody>
      </p:sp>
    </p:spTree>
    <p:extLst>
      <p:ext uri="{BB962C8B-B14F-4D97-AF65-F5344CB8AC3E}">
        <p14:creationId xmlns:p14="http://schemas.microsoft.com/office/powerpoint/2010/main" val="3147565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EFDEC"/>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83428D-B88B-4BAA-9455-EFBA0EC921D9}" type="datetimeFigureOut">
              <a:rPr lang="en-US" smtClean="0"/>
              <a:t>3/21/2026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C5AF84-3240-4CFE-B0CA-41DA94AFF05A}" type="slidenum">
              <a:rPr lang="en-US" smtClean="0"/>
              <a:t>‹#›</a:t>
            </a:fld>
            <a:endParaRPr lang="en-US"/>
          </a:p>
        </p:txBody>
      </p:sp>
    </p:spTree>
    <p:extLst>
      <p:ext uri="{BB962C8B-B14F-4D97-AF65-F5344CB8AC3E}">
        <p14:creationId xmlns:p14="http://schemas.microsoft.com/office/powerpoint/2010/main" val="10079419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doi.org/10.1080/19388071.2024.2340032" TargetMode="External"/><Relationship Id="rId5" Type="http://schemas.openxmlformats.org/officeDocument/2006/relationships/hyperlink" Target="https://www.penguin.co.uk/about/social-impact/lit-in-colour" TargetMode="External"/><Relationship Id="rId4" Type="http://schemas.openxmlformats.org/officeDocument/2006/relationships/hyperlink" Target="https://clpe.org.uk/system/files/2025-11/CLPE%20Reflecting%20Realities%20Report%202025.pdf?gbraid=0AAAAAC5paTA36V_o82IxpwcDg-RCoWHA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clpe.org.uk/system/files/2025-11/CLPE%20Reflecting%20Realities%20Report%202025.pdf?gbraid=0AAAAAC5paTA36V_o82IxpwcDg-RCoWHA4"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clpe.org.uk/system/files/2025-11/CLPE%20Reflecting%20Realities%20Report%202025.pdf?gbraid=0AAAAAC5paTA36V_o82IxpwcDg-RCoWHA4" TargetMode="Externa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hyperlink" Target="https://www.penguin.co.uk/about/social-impact/lit-in-colour" TargetMode="External"/><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hyperlink" Target="https://www.penguin.co.uk/about/social-impact/lit-in-colour"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doi.org/10.1080/19388071.2024.2340032"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hyperlink" Target="https://salvesen-research.ed.ac.uk/download-nes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hyperlink" Target="https://salvesen-research.ed.ac.uk/download-nes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scottishbooktrust.com/articles/neurodivergent-characters-in-ya-fiction"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blogs.ed.ac.uk/literacylab/current-projects/neurodiversity-and-narrative-fiction/"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doi.org/10.1177/27546330241237881" TargetMode="Externa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hyperlink" Target="https://onlinelibrary.wiley.com/doi/10.1111/lit.12369" TargetMode="Externa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charlotte.webber@strath.ac.uk"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s://www.scottishbooktrust.com/articles/neurodivergent-characters-in-ya-fiction" TargetMode="External"/><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booktrust.org.uk/news-and-features/features/2023/december/why-schools-need-books-featuring-neurodivergent-characters/" TargetMode="External"/><Relationship Id="rId4" Type="http://schemas.openxmlformats.org/officeDocument/2006/relationships/hyperlink" Target="https://www.scottishbooktrust.com/articles/writing-neurodivergent-characters-advice-from-neurodivergent-teens"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inclusivebooksforchildren.org/excluded-voices-report" TargetMode="External"/><Relationship Id="rId2" Type="http://schemas.openxmlformats.org/officeDocument/2006/relationships/image" Target="../media/image20.jpg"/><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hyperlink" Target="https://blogs.ed.ac.uk/literacyla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1781D48-F505-C0C8-E148-1866973832EF}"/>
              </a:ext>
            </a:extLst>
          </p:cNvPr>
          <p:cNvSpPr txBox="1"/>
          <p:nvPr/>
        </p:nvSpPr>
        <p:spPr>
          <a:xfrm>
            <a:off x="1359664" y="4720949"/>
            <a:ext cx="4193074" cy="1354217"/>
          </a:xfrm>
          <a:prstGeom prst="rect">
            <a:avLst/>
          </a:prstGeom>
          <a:noFill/>
        </p:spPr>
        <p:txBody>
          <a:bodyPr wrap="square" rtlCol="0">
            <a:spAutoFit/>
          </a:bodyPr>
          <a:lstStyle/>
          <a:p>
            <a:pPr marL="0" indent="0" algn="ctr">
              <a:lnSpc>
                <a:spcPct val="100000"/>
              </a:lnSpc>
              <a:spcBef>
                <a:spcPts val="0"/>
              </a:spcBef>
              <a:buNone/>
            </a:pPr>
            <a:r>
              <a:rPr lang="en-US" sz="2200" b="1">
                <a:solidFill>
                  <a:srgbClr val="000000"/>
                </a:solidFill>
                <a:effectLst/>
                <a:latin typeface="Aptos" panose="020B0004020202020204" pitchFamily="34" charset="0"/>
              </a:rPr>
              <a:t>Professor Sarah McGeown</a:t>
            </a:r>
          </a:p>
          <a:p>
            <a:pPr marL="0" indent="0" algn="ctr">
              <a:lnSpc>
                <a:spcPct val="100000"/>
              </a:lnSpc>
              <a:spcBef>
                <a:spcPts val="0"/>
              </a:spcBef>
              <a:buNone/>
            </a:pPr>
            <a:r>
              <a:rPr lang="en-US" sz="2200">
                <a:solidFill>
                  <a:srgbClr val="000000"/>
                </a:solidFill>
                <a:latin typeface="Aptos" panose="020B0004020202020204" pitchFamily="34" charset="0"/>
              </a:rPr>
              <a:t>Literacy Lab </a:t>
            </a:r>
          </a:p>
          <a:p>
            <a:pPr marL="0" indent="0" algn="ctr">
              <a:lnSpc>
                <a:spcPct val="100000"/>
              </a:lnSpc>
              <a:spcBef>
                <a:spcPts val="0"/>
              </a:spcBef>
              <a:buNone/>
            </a:pPr>
            <a:r>
              <a:rPr lang="en-US" sz="2200">
                <a:solidFill>
                  <a:srgbClr val="000000"/>
                </a:solidFill>
                <a:effectLst/>
                <a:latin typeface="Aptos" panose="020B0004020202020204" pitchFamily="34" charset="0"/>
              </a:rPr>
              <a:t>University of Edinburgh</a:t>
            </a:r>
          </a:p>
          <a:p>
            <a:pPr marL="0" indent="0" algn="ctr">
              <a:lnSpc>
                <a:spcPct val="100000"/>
              </a:lnSpc>
              <a:spcBef>
                <a:spcPts val="0"/>
              </a:spcBef>
              <a:buNone/>
            </a:pPr>
            <a:endParaRPr lang="en-US" sz="1600">
              <a:solidFill>
                <a:srgbClr val="000000"/>
              </a:solidFill>
              <a:latin typeface="Aptos" panose="020B0004020202020204" pitchFamily="34" charset="0"/>
            </a:endParaRPr>
          </a:p>
        </p:txBody>
      </p:sp>
      <p:sp>
        <p:nvSpPr>
          <p:cNvPr id="3" name="Title 1">
            <a:extLst>
              <a:ext uri="{FF2B5EF4-FFF2-40B4-BE49-F238E27FC236}">
                <a16:creationId xmlns:a16="http://schemas.microsoft.com/office/drawing/2014/main" id="{ECA2DE89-4494-88F9-9B81-4133ECD4BF33}"/>
              </a:ext>
            </a:extLst>
          </p:cNvPr>
          <p:cNvSpPr txBox="1">
            <a:spLocks/>
          </p:cNvSpPr>
          <p:nvPr/>
        </p:nvSpPr>
        <p:spPr>
          <a:xfrm>
            <a:off x="838200" y="3429000"/>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000">
                <a:effectLst/>
                <a:latin typeface="Aptos" panose="020B0004020202020204"/>
                <a:ea typeface="Calibri" panose="020F0502020204030204" pitchFamily="34" charset="0"/>
                <a:cs typeface="Times New Roman" panose="02020603050405020304" pitchFamily="18" charset="0"/>
              </a:rPr>
              <a:t>Representation in Fiction Books</a:t>
            </a:r>
          </a:p>
          <a:p>
            <a:endParaRPr lang="en-GB" sz="1300">
              <a:effectLst/>
              <a:latin typeface="Aptos" panose="020B0004020202020204"/>
              <a:ea typeface="Calibri" panose="020F0502020204030204" pitchFamily="34" charset="0"/>
              <a:cs typeface="Times New Roman" panose="02020603050405020304" pitchFamily="18" charset="0"/>
            </a:endParaRPr>
          </a:p>
        </p:txBody>
      </p:sp>
      <p:pic>
        <p:nvPicPr>
          <p:cNvPr id="6" name="Picture 5" descr="A computer screen shot of a group of people&#10;&#10;Description automatically generated">
            <a:extLst>
              <a:ext uri="{FF2B5EF4-FFF2-40B4-BE49-F238E27FC236}">
                <a16:creationId xmlns:a16="http://schemas.microsoft.com/office/drawing/2014/main" id="{AC270FF2-EBA5-9A74-75B0-1F1F8EE644A1}"/>
              </a:ext>
            </a:extLst>
          </p:cNvPr>
          <p:cNvPicPr>
            <a:picLocks noChangeAspect="1"/>
          </p:cNvPicPr>
          <p:nvPr/>
        </p:nvPicPr>
        <p:blipFill rotWithShape="1">
          <a:blip r:embed="rId3">
            <a:extLst>
              <a:ext uri="{28A0092B-C50C-407E-A947-70E740481C1C}">
                <a14:useLocalDpi xmlns:a14="http://schemas.microsoft.com/office/drawing/2010/main" val="0"/>
              </a:ext>
            </a:extLst>
          </a:blip>
          <a:srcRect l="7918" t="29190" r="10204" b="28518"/>
          <a:stretch/>
        </p:blipFill>
        <p:spPr>
          <a:xfrm>
            <a:off x="0" y="-12700"/>
            <a:ext cx="12203682" cy="3545638"/>
          </a:xfrm>
          <a:prstGeom prst="rect">
            <a:avLst/>
          </a:prstGeom>
          <a:ln>
            <a:noFill/>
          </a:ln>
          <a:effectLst/>
        </p:spPr>
      </p:pic>
      <p:sp>
        <p:nvSpPr>
          <p:cNvPr id="2" name="TextBox 1">
            <a:extLst>
              <a:ext uri="{FF2B5EF4-FFF2-40B4-BE49-F238E27FC236}">
                <a16:creationId xmlns:a16="http://schemas.microsoft.com/office/drawing/2014/main" id="{87952202-530E-41C5-AC6E-A39D0A2AAE01}"/>
              </a:ext>
            </a:extLst>
          </p:cNvPr>
          <p:cNvSpPr txBox="1"/>
          <p:nvPr/>
        </p:nvSpPr>
        <p:spPr>
          <a:xfrm>
            <a:off x="6202526" y="4756118"/>
            <a:ext cx="4233851" cy="1107996"/>
          </a:xfrm>
          <a:prstGeom prst="rect">
            <a:avLst/>
          </a:prstGeom>
          <a:noFill/>
        </p:spPr>
        <p:txBody>
          <a:bodyPr wrap="none" lIns="91440" tIns="45720" rIns="91440" bIns="45720" rtlCol="0" anchor="t">
            <a:spAutoFit/>
          </a:bodyPr>
          <a:lstStyle/>
          <a:p>
            <a:pPr algn="ctr"/>
            <a:r>
              <a:rPr lang="en-GB" sz="2200" b="1">
                <a:latin typeface="Aptos" panose="020B0004020202020204"/>
              </a:rPr>
              <a:t>Dr Charlotte Webber</a:t>
            </a:r>
          </a:p>
          <a:p>
            <a:pPr algn="ctr"/>
            <a:r>
              <a:rPr lang="en-GB" sz="2200">
                <a:latin typeface="Aptos" panose="020B0004020202020204"/>
              </a:rPr>
              <a:t>Strathclyde Institute of Education</a:t>
            </a:r>
          </a:p>
          <a:p>
            <a:pPr algn="ctr"/>
            <a:r>
              <a:rPr lang="en-GB" sz="2200">
                <a:latin typeface="Aptos" panose="020B0004020202020204"/>
              </a:rPr>
              <a:t>University of Strathclyde</a:t>
            </a:r>
          </a:p>
        </p:txBody>
      </p:sp>
      <p:sp>
        <p:nvSpPr>
          <p:cNvPr id="7" name="Freeform 9">
            <a:extLst>
              <a:ext uri="{FF2B5EF4-FFF2-40B4-BE49-F238E27FC236}">
                <a16:creationId xmlns:a16="http://schemas.microsoft.com/office/drawing/2014/main" id="{1D0044A8-84AA-438C-A8DD-04A0699E4089}"/>
              </a:ext>
            </a:extLst>
          </p:cNvPr>
          <p:cNvSpPr/>
          <p:nvPr/>
        </p:nvSpPr>
        <p:spPr>
          <a:xfrm>
            <a:off x="2954421" y="5920093"/>
            <a:ext cx="1009440" cy="794179"/>
          </a:xfrm>
          <a:custGeom>
            <a:avLst/>
            <a:gdLst/>
            <a:ahLst/>
            <a:cxnLst/>
            <a:rect l="l" t="t" r="r" b="b"/>
            <a:pathLst>
              <a:path w="1014523" h="810351">
                <a:moveTo>
                  <a:pt x="0" y="0"/>
                </a:moveTo>
                <a:lnTo>
                  <a:pt x="1014523" y="0"/>
                </a:lnTo>
                <a:lnTo>
                  <a:pt x="1014523" y="810350"/>
                </a:lnTo>
                <a:lnTo>
                  <a:pt x="0" y="810350"/>
                </a:lnTo>
                <a:lnTo>
                  <a:pt x="0" y="0"/>
                </a:lnTo>
                <a:close/>
              </a:path>
            </a:pathLst>
          </a:custGeom>
          <a:blipFill>
            <a:blip r:embed="rId4"/>
            <a:stretch>
              <a:fillRect/>
            </a:stretch>
          </a:blipFill>
        </p:spPr>
        <p:txBody>
          <a:bodyPr/>
          <a:lstStyle/>
          <a:p>
            <a:endParaRPr lang="en-US"/>
          </a:p>
        </p:txBody>
      </p:sp>
      <p:pic>
        <p:nvPicPr>
          <p:cNvPr id="4" name="Picture 3" descr="Black text on a white background&#10;&#10;AI-generated content may be incorrect.">
            <a:extLst>
              <a:ext uri="{FF2B5EF4-FFF2-40B4-BE49-F238E27FC236}">
                <a16:creationId xmlns:a16="http://schemas.microsoft.com/office/drawing/2014/main" id="{3391C003-7AB4-99F7-061D-E48BC4DC6E53}"/>
              </a:ext>
            </a:extLst>
          </p:cNvPr>
          <p:cNvPicPr>
            <a:picLocks noChangeAspect="1"/>
          </p:cNvPicPr>
          <p:nvPr/>
        </p:nvPicPr>
        <p:blipFill>
          <a:blip r:embed="rId5"/>
          <a:stretch>
            <a:fillRect/>
          </a:stretch>
        </p:blipFill>
        <p:spPr>
          <a:xfrm>
            <a:off x="7385538" y="5924651"/>
            <a:ext cx="2121877" cy="624053"/>
          </a:xfrm>
          <a:prstGeom prst="rect">
            <a:avLst/>
          </a:prstGeom>
          <a:ln>
            <a:solidFill>
              <a:schemeClr val="accent3"/>
            </a:solidFill>
          </a:ln>
        </p:spPr>
      </p:pic>
    </p:spTree>
    <p:extLst>
      <p:ext uri="{BB962C8B-B14F-4D97-AF65-F5344CB8AC3E}">
        <p14:creationId xmlns:p14="http://schemas.microsoft.com/office/powerpoint/2010/main" val="16983010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F8C21-0094-2E7C-835C-4E8404A97D49}"/>
              </a:ext>
            </a:extLst>
          </p:cNvPr>
          <p:cNvSpPr>
            <a:spLocks noGrp="1"/>
          </p:cNvSpPr>
          <p:nvPr>
            <p:ph type="title"/>
          </p:nvPr>
        </p:nvSpPr>
        <p:spPr/>
        <p:txBody>
          <a:bodyPr/>
          <a:lstStyle/>
          <a:p>
            <a:r>
              <a:rPr lang="en-US" b="1">
                <a:latin typeface="Aptos" panose="020B0004020202020204" pitchFamily="34" charset="0"/>
              </a:rPr>
              <a:t>Representation in fiction </a:t>
            </a:r>
            <a:r>
              <a:rPr lang="en-US" b="1">
                <a:solidFill>
                  <a:srgbClr val="000000"/>
                </a:solidFill>
                <a:latin typeface="Aptos" panose="020B0004020202020204" pitchFamily="34" charset="0"/>
              </a:rPr>
              <a:t>reading</a:t>
            </a:r>
            <a:endParaRPr lang="en-US">
              <a:latin typeface="Aptos" panose="020B0004020202020204" pitchFamily="34" charset="0"/>
            </a:endParaRPr>
          </a:p>
        </p:txBody>
      </p:sp>
      <p:sp>
        <p:nvSpPr>
          <p:cNvPr id="6" name="TextBox 5">
            <a:extLst>
              <a:ext uri="{FF2B5EF4-FFF2-40B4-BE49-F238E27FC236}">
                <a16:creationId xmlns:a16="http://schemas.microsoft.com/office/drawing/2014/main" id="{5B2476BB-AA82-F29D-AED2-097E973A9367}"/>
              </a:ext>
            </a:extLst>
          </p:cNvPr>
          <p:cNvSpPr txBox="1"/>
          <p:nvPr/>
        </p:nvSpPr>
        <p:spPr>
          <a:xfrm>
            <a:off x="488206" y="2098982"/>
            <a:ext cx="11165143" cy="2308324"/>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US" sz="2400">
                <a:latin typeface="Aptos"/>
              </a:rPr>
              <a:t>Representation of r</a:t>
            </a:r>
            <a:r>
              <a:rPr lang="en-US" sz="2400" b="0" i="0">
                <a:effectLst/>
                <a:latin typeface="Aptos"/>
              </a:rPr>
              <a:t>acially </a:t>
            </a:r>
            <a:r>
              <a:rPr lang="en-US" sz="2400" b="0" i="0" err="1">
                <a:effectLst/>
                <a:latin typeface="Aptos"/>
              </a:rPr>
              <a:t>minoritised</a:t>
            </a:r>
            <a:r>
              <a:rPr lang="en-US" sz="2400" b="0" i="0">
                <a:effectLst/>
                <a:latin typeface="Aptos"/>
              </a:rPr>
              <a:t> characters in books</a:t>
            </a:r>
            <a:r>
              <a:rPr lang="en-US" sz="2400" b="0" i="0">
                <a:solidFill>
                  <a:srgbClr val="333333"/>
                </a:solidFill>
                <a:effectLst/>
                <a:highlight>
                  <a:srgbClr val="FFFFFF"/>
                </a:highlight>
                <a:latin typeface="Aptos"/>
              </a:rPr>
              <a:t> </a:t>
            </a:r>
            <a:r>
              <a:rPr lang="en-US" sz="900">
                <a:solidFill>
                  <a:srgbClr val="F7A901"/>
                </a:solidFill>
                <a:latin typeface="Aptos"/>
              </a:rPr>
              <a:t>[1]</a:t>
            </a:r>
          </a:p>
          <a:p>
            <a:pPr marL="342900" indent="-342900">
              <a:buFont typeface="Arial" panose="020B0604020202020204" pitchFamily="34" charset="0"/>
              <a:buChar char="•"/>
            </a:pPr>
            <a:endParaRPr lang="en-US" sz="2400">
              <a:solidFill>
                <a:srgbClr val="F7A901"/>
              </a:solidFill>
              <a:latin typeface="Aptos" panose="020B0004020202020204" pitchFamily="34" charset="0"/>
            </a:endParaRPr>
          </a:p>
          <a:p>
            <a:pPr marL="342900" indent="-342900">
              <a:buFont typeface="Arial" panose="020B0604020202020204" pitchFamily="34" charset="0"/>
              <a:buChar char="•"/>
            </a:pPr>
            <a:r>
              <a:rPr lang="en-US" sz="2400">
                <a:latin typeface="Aptos"/>
              </a:rPr>
              <a:t>Representation of authors of </a:t>
            </a:r>
            <a:r>
              <a:rPr lang="en-US" sz="2400" err="1">
                <a:latin typeface="Aptos"/>
              </a:rPr>
              <a:t>colour</a:t>
            </a:r>
            <a:r>
              <a:rPr lang="en-US" sz="900">
                <a:latin typeface="Aptos"/>
              </a:rPr>
              <a:t> </a:t>
            </a:r>
            <a:r>
              <a:rPr lang="en-US" sz="900">
                <a:solidFill>
                  <a:srgbClr val="F7A901"/>
                </a:solidFill>
                <a:latin typeface="Aptos"/>
              </a:rPr>
              <a:t>[2]</a:t>
            </a:r>
          </a:p>
          <a:p>
            <a:pPr marL="342900" indent="-342900">
              <a:buFont typeface="Arial" panose="020B0604020202020204" pitchFamily="34" charset="0"/>
              <a:buChar char="•"/>
            </a:pPr>
            <a:endParaRPr lang="en-US" sz="2400">
              <a:solidFill>
                <a:srgbClr val="F7A901"/>
              </a:solidFill>
              <a:latin typeface="Aptos" panose="020B0004020202020204" pitchFamily="34" charset="0"/>
            </a:endParaRPr>
          </a:p>
          <a:p>
            <a:pPr marL="342900" indent="-342900">
              <a:buFont typeface="Arial" panose="020B0604020202020204" pitchFamily="34" charset="0"/>
              <a:buChar char="•"/>
            </a:pPr>
            <a:r>
              <a:rPr lang="en-GB" sz="2400"/>
              <a:t>Representation of LGBTQ characters </a:t>
            </a:r>
            <a:r>
              <a:rPr lang="en-US" sz="900">
                <a:solidFill>
                  <a:srgbClr val="F7A901"/>
                </a:solidFill>
                <a:latin typeface="Aptos"/>
              </a:rPr>
              <a:t>[3]</a:t>
            </a:r>
          </a:p>
          <a:p>
            <a:pPr marL="342900" indent="-342900">
              <a:buFont typeface="Arial" panose="020B0604020202020204" pitchFamily="34" charset="0"/>
              <a:buChar char="•"/>
            </a:pPr>
            <a:endParaRPr lang="en-US" sz="2400">
              <a:solidFill>
                <a:srgbClr val="F7A901"/>
              </a:solidFill>
              <a:latin typeface="Aptos" panose="020B0004020202020204" pitchFamily="34" charset="0"/>
            </a:endParaRPr>
          </a:p>
        </p:txBody>
      </p:sp>
      <p:pic>
        <p:nvPicPr>
          <p:cNvPr id="8" name="Picture 7" descr="A logo of a university&#10;&#10;Description automatically generated">
            <a:extLst>
              <a:ext uri="{FF2B5EF4-FFF2-40B4-BE49-F238E27FC236}">
                <a16:creationId xmlns:a16="http://schemas.microsoft.com/office/drawing/2014/main" id="{0EFD51E1-2B7E-768C-9A8F-E2ACED3BC3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9" name="TextBox 8">
            <a:extLst>
              <a:ext uri="{FF2B5EF4-FFF2-40B4-BE49-F238E27FC236}">
                <a16:creationId xmlns:a16="http://schemas.microsoft.com/office/drawing/2014/main" id="{4D4C984F-B4FD-5933-A64D-9CD3C7A5C43A}"/>
              </a:ext>
            </a:extLst>
          </p:cNvPr>
          <p:cNvSpPr txBox="1"/>
          <p:nvPr/>
        </p:nvSpPr>
        <p:spPr>
          <a:xfrm>
            <a:off x="71056" y="6127601"/>
            <a:ext cx="9813299" cy="707886"/>
          </a:xfrm>
          <a:prstGeom prst="rect">
            <a:avLst/>
          </a:prstGeom>
          <a:noFill/>
        </p:spPr>
        <p:txBody>
          <a:bodyPr wrap="square">
            <a:spAutoFit/>
          </a:bodyPr>
          <a:lstStyle/>
          <a:p>
            <a:r>
              <a:rPr lang="en-GB" sz="1000">
                <a:latin typeface="Aptos" panose="020B0004020202020204" pitchFamily="34" charset="0"/>
              </a:rPr>
              <a:t>[1] CLPE (2025) </a:t>
            </a:r>
            <a:r>
              <a:rPr lang="en-US" sz="1000">
                <a:latin typeface="Aptos" panose="020B0004020202020204" pitchFamily="34" charset="0"/>
              </a:rPr>
              <a:t>CLPE Reflecting Realities - Survey of Ethnic Representation within UK Children’s Literature. </a:t>
            </a:r>
            <a:r>
              <a:rPr lang="en-GB" sz="1000">
                <a:hlinkClick r:id="rId4"/>
              </a:rPr>
              <a:t>CLPE Reflecting Realities Report 2025.pdf</a:t>
            </a:r>
            <a:endParaRPr lang="en-GB" sz="1000"/>
          </a:p>
          <a:p>
            <a:r>
              <a:rPr lang="en-GB" sz="1000">
                <a:latin typeface="Aptos" panose="020B0004020202020204" pitchFamily="34" charset="0"/>
              </a:rPr>
              <a:t>[2] Penguin Random House &amp; The </a:t>
            </a:r>
            <a:r>
              <a:rPr lang="en-GB" sz="1000" err="1">
                <a:latin typeface="Aptos" panose="020B0004020202020204" pitchFamily="34" charset="0"/>
              </a:rPr>
              <a:t>Runnymead</a:t>
            </a:r>
            <a:r>
              <a:rPr lang="en-GB" sz="1000">
                <a:latin typeface="Aptos" panose="020B0004020202020204" pitchFamily="34" charset="0"/>
              </a:rPr>
              <a:t> Trust (2020) Lit in Colour: Supporting Inclusive Reading in Schools. </a:t>
            </a:r>
            <a:r>
              <a:rPr lang="en-GB" sz="1000">
                <a:hlinkClick r:id="rId5"/>
              </a:rPr>
              <a:t>Lit in Colour - Penguin Books UK | Official Site</a:t>
            </a:r>
            <a:endParaRPr lang="en-GB" sz="1000"/>
          </a:p>
          <a:p>
            <a:r>
              <a:rPr lang="en-GB" sz="1000">
                <a:latin typeface="Aptos" panose="020B0004020202020204" pitchFamily="34" charset="0"/>
              </a:rPr>
              <a:t>[3] Keyser &amp; Whitford (2025). </a:t>
            </a:r>
            <a:r>
              <a:rPr lang="en-GB" sz="1000"/>
              <a:t>Plot, Characters, and Representation: Patterns and Gaps in Award-Winning LGBTQ Children’s Books. </a:t>
            </a:r>
            <a:r>
              <a:rPr lang="en-GB" sz="1000">
                <a:hlinkClick r:id="rId6"/>
              </a:rPr>
              <a:t>https://doi.org/10.1080/19388071.2024.2340032</a:t>
            </a:r>
            <a:endParaRPr lang="en-GB" sz="1000"/>
          </a:p>
          <a:p>
            <a:endParaRPr lang="en-US" sz="1000">
              <a:solidFill>
                <a:srgbClr val="F7A901"/>
              </a:solidFill>
              <a:latin typeface="Aptos" panose="020B0004020202020204" pitchFamily="34" charset="0"/>
            </a:endParaRPr>
          </a:p>
        </p:txBody>
      </p:sp>
    </p:spTree>
    <p:extLst>
      <p:ext uri="{BB962C8B-B14F-4D97-AF65-F5344CB8AC3E}">
        <p14:creationId xmlns:p14="http://schemas.microsoft.com/office/powerpoint/2010/main" val="15673610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EE73-FEAE-4AF8-BD4B-E3943CF994F7}"/>
              </a:ext>
            </a:extLst>
          </p:cNvPr>
          <p:cNvSpPr>
            <a:spLocks noGrp="1"/>
          </p:cNvSpPr>
          <p:nvPr>
            <p:ph type="title"/>
          </p:nvPr>
        </p:nvSpPr>
        <p:spPr>
          <a:xfrm>
            <a:off x="329184" y="365125"/>
            <a:ext cx="11024616" cy="1325563"/>
          </a:xfrm>
        </p:spPr>
        <p:txBody>
          <a:bodyPr/>
          <a:lstStyle/>
          <a:p>
            <a:r>
              <a:rPr lang="en-GB" b="1">
                <a:latin typeface="Aptos" panose="020B0004020202020204"/>
              </a:rPr>
              <a:t>Representation of racially minoritized characters in books</a:t>
            </a:r>
          </a:p>
        </p:txBody>
      </p:sp>
      <p:pic>
        <p:nvPicPr>
          <p:cNvPr id="7" name="Picture 6" descr="A cover of a report on ethnic representation in children's books">
            <a:extLst>
              <a:ext uri="{FF2B5EF4-FFF2-40B4-BE49-F238E27FC236}">
                <a16:creationId xmlns:a16="http://schemas.microsoft.com/office/drawing/2014/main" id="{F25CE0EF-6960-4856-8B3E-68CD74EEFC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39148" y="1532266"/>
            <a:ext cx="2981962" cy="4286250"/>
          </a:xfrm>
          <a:prstGeom prst="rect">
            <a:avLst/>
          </a:prstGeom>
          <a:ln>
            <a:solidFill>
              <a:schemeClr val="tx1"/>
            </a:solidFill>
          </a:ln>
          <a:effectLst>
            <a:outerShdw blurRad="50800" dist="38100" dir="2700000">
              <a:srgbClr val="000000">
                <a:alpha val="40000"/>
              </a:srgbClr>
            </a:outerShdw>
          </a:effectLst>
        </p:spPr>
      </p:pic>
      <p:sp>
        <p:nvSpPr>
          <p:cNvPr id="8" name="TextBox 7">
            <a:extLst>
              <a:ext uri="{FF2B5EF4-FFF2-40B4-BE49-F238E27FC236}">
                <a16:creationId xmlns:a16="http://schemas.microsoft.com/office/drawing/2014/main" id="{9234FA80-2064-48DC-9D82-06EE166414EA}"/>
              </a:ext>
            </a:extLst>
          </p:cNvPr>
          <p:cNvSpPr txBox="1"/>
          <p:nvPr/>
        </p:nvSpPr>
        <p:spPr>
          <a:xfrm>
            <a:off x="7799832" y="6123543"/>
            <a:ext cx="4330032" cy="369332"/>
          </a:xfrm>
          <a:prstGeom prst="rect">
            <a:avLst/>
          </a:prstGeom>
          <a:noFill/>
        </p:spPr>
        <p:txBody>
          <a:bodyPr wrap="none" lIns="91440" tIns="45720" rIns="91440" bIns="45720" rtlCol="0" anchor="t">
            <a:spAutoFit/>
          </a:bodyPr>
          <a:lstStyle/>
          <a:p>
            <a:r>
              <a:rPr lang="en-GB">
                <a:latin typeface="Aptos"/>
                <a:hlinkClick r:id="rId4"/>
              </a:rPr>
              <a:t>CLPE Reflecting Realities Report 2025.pdf</a:t>
            </a:r>
            <a:endParaRPr lang="en-GB">
              <a:latin typeface="Aptos"/>
            </a:endParaRPr>
          </a:p>
        </p:txBody>
      </p:sp>
    </p:spTree>
    <p:extLst>
      <p:ext uri="{BB962C8B-B14F-4D97-AF65-F5344CB8AC3E}">
        <p14:creationId xmlns:p14="http://schemas.microsoft.com/office/powerpoint/2010/main" val="31320878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EE73-FEAE-4AF8-BD4B-E3943CF994F7}"/>
              </a:ext>
            </a:extLst>
          </p:cNvPr>
          <p:cNvSpPr>
            <a:spLocks noGrp="1"/>
          </p:cNvSpPr>
          <p:nvPr>
            <p:ph type="title"/>
          </p:nvPr>
        </p:nvSpPr>
        <p:spPr>
          <a:xfrm>
            <a:off x="329184" y="365125"/>
            <a:ext cx="11024616" cy="1325563"/>
          </a:xfrm>
        </p:spPr>
        <p:txBody>
          <a:bodyPr/>
          <a:lstStyle/>
          <a:p>
            <a:r>
              <a:rPr lang="en-GB" b="1">
                <a:latin typeface="Aptos" panose="020B0004020202020204"/>
              </a:rPr>
              <a:t>Representation of racially minoritized characters in books</a:t>
            </a:r>
          </a:p>
        </p:txBody>
      </p:sp>
      <p:pic>
        <p:nvPicPr>
          <p:cNvPr id="5" name="Content Placeholder 4" descr="Graphs illustrating trends in book publishing in relation to racially minoritised characters, split by fiction, non-fiction and picturebooks.">
            <a:extLst>
              <a:ext uri="{FF2B5EF4-FFF2-40B4-BE49-F238E27FC236}">
                <a16:creationId xmlns:a16="http://schemas.microsoft.com/office/drawing/2014/main" id="{8BE2A9A1-AE79-4B36-9471-5266661200E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2492375"/>
            <a:ext cx="6711950" cy="4286250"/>
          </a:xfrm>
          <a:ln>
            <a:solidFill>
              <a:schemeClr val="tx1"/>
            </a:solidFill>
          </a:ln>
          <a:effectLst>
            <a:outerShdw blurRad="50800" dist="38100" dir="2700000">
              <a:srgbClr val="000000">
                <a:alpha val="40000"/>
              </a:srgbClr>
            </a:outerShdw>
          </a:effectLst>
        </p:spPr>
      </p:pic>
      <p:pic>
        <p:nvPicPr>
          <p:cNvPr id="7" name="Picture 6" descr="A cover of a report on ethnic representation in children's books.">
            <a:extLst>
              <a:ext uri="{FF2B5EF4-FFF2-40B4-BE49-F238E27FC236}">
                <a16:creationId xmlns:a16="http://schemas.microsoft.com/office/drawing/2014/main" id="{F25CE0EF-6960-4856-8B3E-68CD74EEFC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9148" y="1532266"/>
            <a:ext cx="2981962" cy="4286250"/>
          </a:xfrm>
          <a:prstGeom prst="rect">
            <a:avLst/>
          </a:prstGeom>
          <a:ln>
            <a:solidFill>
              <a:schemeClr val="tx1"/>
            </a:solidFill>
          </a:ln>
          <a:effectLst>
            <a:outerShdw blurRad="50800" dist="38100" dir="2700000">
              <a:srgbClr val="000000">
                <a:alpha val="40000"/>
              </a:srgbClr>
            </a:outerShdw>
          </a:effectLst>
        </p:spPr>
      </p:pic>
      <p:sp>
        <p:nvSpPr>
          <p:cNvPr id="8" name="TextBox 7">
            <a:extLst>
              <a:ext uri="{FF2B5EF4-FFF2-40B4-BE49-F238E27FC236}">
                <a16:creationId xmlns:a16="http://schemas.microsoft.com/office/drawing/2014/main" id="{9234FA80-2064-48DC-9D82-06EE166414EA}"/>
              </a:ext>
            </a:extLst>
          </p:cNvPr>
          <p:cNvSpPr txBox="1"/>
          <p:nvPr/>
        </p:nvSpPr>
        <p:spPr>
          <a:xfrm>
            <a:off x="7799832" y="6123543"/>
            <a:ext cx="4330032" cy="369332"/>
          </a:xfrm>
          <a:prstGeom prst="rect">
            <a:avLst/>
          </a:prstGeom>
          <a:noFill/>
        </p:spPr>
        <p:txBody>
          <a:bodyPr wrap="none" lIns="91440" tIns="45720" rIns="91440" bIns="45720" rtlCol="0" anchor="t">
            <a:spAutoFit/>
          </a:bodyPr>
          <a:lstStyle/>
          <a:p>
            <a:r>
              <a:rPr lang="en-GB">
                <a:latin typeface="Aptos"/>
                <a:hlinkClick r:id="rId5"/>
              </a:rPr>
              <a:t>CLPE Reflecting Realities Report 2025.pdf</a:t>
            </a:r>
            <a:endParaRPr lang="en-GB">
              <a:latin typeface="Aptos"/>
            </a:endParaRPr>
          </a:p>
        </p:txBody>
      </p:sp>
    </p:spTree>
    <p:extLst>
      <p:ext uri="{BB962C8B-B14F-4D97-AF65-F5344CB8AC3E}">
        <p14:creationId xmlns:p14="http://schemas.microsoft.com/office/powerpoint/2010/main" val="3834922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A7AC1-D39D-4234-90DC-0EC198F508D6}"/>
              </a:ext>
            </a:extLst>
          </p:cNvPr>
          <p:cNvSpPr>
            <a:spLocks noGrp="1"/>
          </p:cNvSpPr>
          <p:nvPr>
            <p:ph type="title"/>
          </p:nvPr>
        </p:nvSpPr>
        <p:spPr>
          <a:xfrm>
            <a:off x="377025" y="365125"/>
            <a:ext cx="10976775" cy="1325563"/>
          </a:xfrm>
        </p:spPr>
        <p:txBody>
          <a:bodyPr>
            <a:normAutofit/>
          </a:bodyPr>
          <a:lstStyle/>
          <a:p>
            <a:r>
              <a:rPr lang="en-GB" b="1">
                <a:latin typeface="Aptos" panose="020B0004020202020204"/>
              </a:rPr>
              <a:t>Representation of authors of colour in GCSE</a:t>
            </a:r>
            <a:endParaRPr lang="en-GB"/>
          </a:p>
        </p:txBody>
      </p:sp>
      <p:pic>
        <p:nvPicPr>
          <p:cNvPr id="5" name="Content Placeholder 4" descr="A diagram illustrating trends in proportion of books studied at GCSE by authors of colour.">
            <a:extLst>
              <a:ext uri="{FF2B5EF4-FFF2-40B4-BE49-F238E27FC236}">
                <a16:creationId xmlns:a16="http://schemas.microsoft.com/office/drawing/2014/main" id="{65EE8AE3-5195-4F8E-811C-83C109DD00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7025" y="1983599"/>
            <a:ext cx="7047904" cy="2881810"/>
          </a:xfrm>
          <a:ln>
            <a:solidFill>
              <a:schemeClr val="tx1"/>
            </a:solidFill>
          </a:ln>
          <a:effectLst>
            <a:outerShdw blurRad="50800" dist="38100" dir="2700000">
              <a:srgbClr val="000000">
                <a:alpha val="40000"/>
              </a:srgbClr>
            </a:outerShdw>
          </a:effectLst>
        </p:spPr>
      </p:pic>
      <p:sp>
        <p:nvSpPr>
          <p:cNvPr id="8" name="TextBox 7">
            <a:extLst>
              <a:ext uri="{FF2B5EF4-FFF2-40B4-BE49-F238E27FC236}">
                <a16:creationId xmlns:a16="http://schemas.microsoft.com/office/drawing/2014/main" id="{DD8C80DC-A0CE-4526-9CBA-D5FBD1B12727}"/>
              </a:ext>
            </a:extLst>
          </p:cNvPr>
          <p:cNvSpPr txBox="1"/>
          <p:nvPr/>
        </p:nvSpPr>
        <p:spPr>
          <a:xfrm>
            <a:off x="7553221" y="6360229"/>
            <a:ext cx="4645695" cy="369332"/>
          </a:xfrm>
          <a:prstGeom prst="rect">
            <a:avLst/>
          </a:prstGeom>
          <a:noFill/>
        </p:spPr>
        <p:txBody>
          <a:bodyPr wrap="none" lIns="91440" tIns="45720" rIns="91440" bIns="45720" rtlCol="0" anchor="t">
            <a:spAutoFit/>
          </a:bodyPr>
          <a:lstStyle/>
          <a:p>
            <a:r>
              <a:rPr lang="en-GB">
                <a:latin typeface="Aptos"/>
                <a:hlinkClick r:id="rId3"/>
              </a:rPr>
              <a:t>Lit in Colour - Penguin Books UK | Official Site</a:t>
            </a:r>
            <a:endParaRPr lang="en-GB">
              <a:latin typeface="Aptos"/>
            </a:endParaRPr>
          </a:p>
        </p:txBody>
      </p:sp>
    </p:spTree>
    <p:extLst>
      <p:ext uri="{BB962C8B-B14F-4D97-AF65-F5344CB8AC3E}">
        <p14:creationId xmlns:p14="http://schemas.microsoft.com/office/powerpoint/2010/main" val="488036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A7AC1-D39D-4234-90DC-0EC198F508D6}"/>
              </a:ext>
            </a:extLst>
          </p:cNvPr>
          <p:cNvSpPr>
            <a:spLocks noGrp="1"/>
          </p:cNvSpPr>
          <p:nvPr>
            <p:ph type="title"/>
          </p:nvPr>
        </p:nvSpPr>
        <p:spPr>
          <a:xfrm>
            <a:off x="377025" y="365125"/>
            <a:ext cx="10976775" cy="1325563"/>
          </a:xfrm>
        </p:spPr>
        <p:txBody>
          <a:bodyPr/>
          <a:lstStyle/>
          <a:p>
            <a:r>
              <a:rPr lang="en-GB" b="1">
                <a:latin typeface="Aptos" panose="020B0004020202020204"/>
              </a:rPr>
              <a:t>Representation of authors of colour in GCSE</a:t>
            </a:r>
            <a:endParaRPr lang="en-GB"/>
          </a:p>
        </p:txBody>
      </p:sp>
      <p:pic>
        <p:nvPicPr>
          <p:cNvPr id="5" name="Content Placeholder 4">
            <a:extLst>
              <a:ext uri="{FF2B5EF4-FFF2-40B4-BE49-F238E27FC236}">
                <a16:creationId xmlns:a16="http://schemas.microsoft.com/office/drawing/2014/main" id="{65EE8AE3-5195-4F8E-811C-83C109DD00A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7025" y="1983599"/>
            <a:ext cx="7047904" cy="2881810"/>
          </a:xfrm>
          <a:ln>
            <a:solidFill>
              <a:schemeClr val="tx1"/>
            </a:solidFill>
          </a:ln>
          <a:effectLst>
            <a:outerShdw blurRad="50800" dist="38100" dir="2700000">
              <a:srgbClr val="000000">
                <a:alpha val="40000"/>
              </a:srgbClr>
            </a:outerShdw>
          </a:effectLst>
        </p:spPr>
      </p:pic>
      <p:pic>
        <p:nvPicPr>
          <p:cNvPr id="7" name="Picture 6" descr="Diagram illustrating how long it will take for representation in GCSE.">
            <a:extLst>
              <a:ext uri="{FF2B5EF4-FFF2-40B4-BE49-F238E27FC236}">
                <a16:creationId xmlns:a16="http://schemas.microsoft.com/office/drawing/2014/main" id="{E6BA8AB9-B803-4B9F-A25D-84EFCA1893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5505" y="2673633"/>
            <a:ext cx="8099470" cy="3466225"/>
          </a:xfrm>
          <a:prstGeom prst="rect">
            <a:avLst/>
          </a:prstGeom>
          <a:ln>
            <a:solidFill>
              <a:schemeClr val="tx1"/>
            </a:solidFill>
          </a:ln>
          <a:effectLst>
            <a:outerShdw blurRad="50800" dist="38100" dir="2700000">
              <a:srgbClr val="000000">
                <a:alpha val="40000"/>
              </a:srgbClr>
            </a:outerShdw>
          </a:effectLst>
        </p:spPr>
      </p:pic>
      <p:sp>
        <p:nvSpPr>
          <p:cNvPr id="4" name="TextBox 3">
            <a:extLst>
              <a:ext uri="{FF2B5EF4-FFF2-40B4-BE49-F238E27FC236}">
                <a16:creationId xmlns:a16="http://schemas.microsoft.com/office/drawing/2014/main" id="{6E21B368-BFB3-93B5-2C38-C89C73397361}"/>
              </a:ext>
            </a:extLst>
          </p:cNvPr>
          <p:cNvSpPr txBox="1"/>
          <p:nvPr/>
        </p:nvSpPr>
        <p:spPr>
          <a:xfrm>
            <a:off x="7553221" y="6360229"/>
            <a:ext cx="4645695" cy="369332"/>
          </a:xfrm>
          <a:prstGeom prst="rect">
            <a:avLst/>
          </a:prstGeom>
          <a:noFill/>
        </p:spPr>
        <p:txBody>
          <a:bodyPr wrap="none" lIns="91440" tIns="45720" rIns="91440" bIns="45720" rtlCol="0" anchor="t">
            <a:spAutoFit/>
          </a:bodyPr>
          <a:lstStyle/>
          <a:p>
            <a:r>
              <a:rPr lang="en-GB">
                <a:latin typeface="Aptos"/>
                <a:hlinkClick r:id="rId4"/>
              </a:rPr>
              <a:t>Lit in Colour - Penguin Books UK | Official Site</a:t>
            </a:r>
            <a:endParaRPr lang="en-GB">
              <a:latin typeface="Aptos"/>
            </a:endParaRPr>
          </a:p>
        </p:txBody>
      </p:sp>
    </p:spTree>
    <p:extLst>
      <p:ext uri="{BB962C8B-B14F-4D97-AF65-F5344CB8AC3E}">
        <p14:creationId xmlns:p14="http://schemas.microsoft.com/office/powerpoint/2010/main" val="22848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3408-16C6-469A-9AC6-34A3F532BE96}"/>
              </a:ext>
            </a:extLst>
          </p:cNvPr>
          <p:cNvSpPr>
            <a:spLocks noGrp="1"/>
          </p:cNvSpPr>
          <p:nvPr>
            <p:ph type="title"/>
          </p:nvPr>
        </p:nvSpPr>
        <p:spPr>
          <a:xfrm>
            <a:off x="484632" y="365125"/>
            <a:ext cx="10869168" cy="1325563"/>
          </a:xfrm>
        </p:spPr>
        <p:txBody>
          <a:bodyPr/>
          <a:lstStyle/>
          <a:p>
            <a:r>
              <a:rPr lang="en-GB" sz="4400" b="1">
                <a:latin typeface="Aptos" panose="020B0004020202020204"/>
              </a:rPr>
              <a:t>Representation of LGBTQ characters in books</a:t>
            </a:r>
            <a:endParaRPr lang="en-GB" b="1">
              <a:latin typeface="Aptos" panose="020B0004020202020204"/>
            </a:endParaRPr>
          </a:p>
        </p:txBody>
      </p:sp>
      <p:pic>
        <p:nvPicPr>
          <p:cNvPr id="5" name="Content Placeholder 4" descr="A screenshot of an academic article">
            <a:extLst>
              <a:ext uri="{FF2B5EF4-FFF2-40B4-BE49-F238E27FC236}">
                <a16:creationId xmlns:a16="http://schemas.microsoft.com/office/drawing/2014/main" id="{22882183-88EA-47C9-98AF-98F88775F90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798674" y="1449890"/>
            <a:ext cx="4836771" cy="4663065"/>
          </a:xfrm>
          <a:ln>
            <a:solidFill>
              <a:schemeClr val="tx1"/>
            </a:solidFill>
          </a:ln>
          <a:effectLst>
            <a:outerShdw blurRad="50800" dist="38100" dir="2700000">
              <a:srgbClr val="000000">
                <a:alpha val="40000"/>
              </a:srgbClr>
            </a:outerShdw>
          </a:effectLst>
        </p:spPr>
      </p:pic>
      <p:sp>
        <p:nvSpPr>
          <p:cNvPr id="7" name="TextBox 6">
            <a:extLst>
              <a:ext uri="{FF2B5EF4-FFF2-40B4-BE49-F238E27FC236}">
                <a16:creationId xmlns:a16="http://schemas.microsoft.com/office/drawing/2014/main" id="{5B3BA568-459C-4F5F-8432-7DA818FC30E0}"/>
              </a:ext>
            </a:extLst>
          </p:cNvPr>
          <p:cNvSpPr txBox="1"/>
          <p:nvPr/>
        </p:nvSpPr>
        <p:spPr>
          <a:xfrm>
            <a:off x="484632" y="1929384"/>
            <a:ext cx="5934456" cy="3139321"/>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2200">
                <a:latin typeface="Aptos"/>
              </a:rPr>
              <a:t>Rather than focusing on number/proportion, examines diversity of narratives within books featuring LGBTQ characters.</a:t>
            </a:r>
          </a:p>
          <a:p>
            <a:pPr marL="285750" indent="-285750">
              <a:buFont typeface="Arial" panose="020B0604020202020204" pitchFamily="34" charset="0"/>
              <a:buChar char="•"/>
            </a:pPr>
            <a:endParaRPr lang="en-GB" sz="2200">
              <a:latin typeface="Aptos"/>
            </a:endParaRPr>
          </a:p>
          <a:p>
            <a:pPr marL="285750" indent="-285750">
              <a:buFont typeface="Arial" panose="020B0604020202020204" pitchFamily="34" charset="0"/>
              <a:buChar char="•"/>
            </a:pPr>
            <a:r>
              <a:rPr lang="en-GB" sz="2200">
                <a:latin typeface="Aptos"/>
              </a:rPr>
              <a:t>Repeated plotlines of coming out, resisting bullying, love stories and LGBTQ rights.</a:t>
            </a:r>
          </a:p>
          <a:p>
            <a:pPr marL="285750" indent="-285750">
              <a:buFont typeface="Arial" panose="020B0604020202020204" pitchFamily="34" charset="0"/>
              <a:buChar char="•"/>
            </a:pPr>
            <a:endParaRPr lang="en-GB" sz="2200">
              <a:latin typeface="Aptos"/>
            </a:endParaRPr>
          </a:p>
          <a:p>
            <a:pPr marL="285750" indent="-285750">
              <a:buFont typeface="Arial" panose="020B0604020202020204" pitchFamily="34" charset="0"/>
              <a:buChar char="•"/>
            </a:pPr>
            <a:r>
              <a:rPr lang="en-GB" sz="2200">
                <a:latin typeface="Aptos"/>
              </a:rPr>
              <a:t>Repeated plotlines limit representation of LGBTQ people’s complex multifaceted lives.</a:t>
            </a:r>
          </a:p>
        </p:txBody>
      </p:sp>
      <p:sp>
        <p:nvSpPr>
          <p:cNvPr id="8" name="TextBox 7">
            <a:extLst>
              <a:ext uri="{FF2B5EF4-FFF2-40B4-BE49-F238E27FC236}">
                <a16:creationId xmlns:a16="http://schemas.microsoft.com/office/drawing/2014/main" id="{EF20D19A-13CD-435D-8AFB-61BFA62C68AA}"/>
              </a:ext>
            </a:extLst>
          </p:cNvPr>
          <p:cNvSpPr txBox="1"/>
          <p:nvPr/>
        </p:nvSpPr>
        <p:spPr>
          <a:xfrm>
            <a:off x="7121946" y="6355080"/>
            <a:ext cx="5034520" cy="646331"/>
          </a:xfrm>
          <a:prstGeom prst="rect">
            <a:avLst/>
          </a:prstGeom>
          <a:noFill/>
        </p:spPr>
        <p:txBody>
          <a:bodyPr wrap="none" lIns="91440" tIns="45720" rIns="91440" bIns="45720" rtlCol="0" anchor="t">
            <a:spAutoFit/>
          </a:bodyPr>
          <a:lstStyle/>
          <a:p>
            <a:r>
              <a:rPr lang="en-GB">
                <a:latin typeface="Aptos"/>
                <a:hlinkClick r:id="rId4"/>
              </a:rPr>
              <a:t>https://doi.org/10.1080/19388071.2024.2340032</a:t>
            </a:r>
            <a:endParaRPr lang="en-GB">
              <a:latin typeface="Aptos"/>
            </a:endParaRPr>
          </a:p>
          <a:p>
            <a:endParaRPr lang="en-GB"/>
          </a:p>
        </p:txBody>
      </p:sp>
    </p:spTree>
    <p:extLst>
      <p:ext uri="{BB962C8B-B14F-4D97-AF65-F5344CB8AC3E}">
        <p14:creationId xmlns:p14="http://schemas.microsoft.com/office/powerpoint/2010/main" val="301917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descr="A logo of a university&#10;&#10;Description automatically generated">
            <a:extLst>
              <a:ext uri="{FF2B5EF4-FFF2-40B4-BE49-F238E27FC236}">
                <a16:creationId xmlns:a16="http://schemas.microsoft.com/office/drawing/2014/main" id="{3CFCA798-566E-8854-AB9B-B5E61AB48C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4" name="Title 1">
            <a:extLst>
              <a:ext uri="{FF2B5EF4-FFF2-40B4-BE49-F238E27FC236}">
                <a16:creationId xmlns:a16="http://schemas.microsoft.com/office/drawing/2014/main" id="{802D8676-B011-29BF-0965-05C9287DEB8B}"/>
              </a:ext>
            </a:extLst>
          </p:cNvPr>
          <p:cNvSpPr txBox="1">
            <a:spLocks/>
          </p:cNvSpPr>
          <p:nvPr/>
        </p:nvSpPr>
        <p:spPr>
          <a:xfrm>
            <a:off x="740228" y="1177"/>
            <a:ext cx="9775371"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a:latin typeface="Aptos" panose="020B0004020202020204" pitchFamily="34" charset="0"/>
              </a:rPr>
              <a:t>Neurodiversity and fiction reading</a:t>
            </a:r>
            <a:endParaRPr lang="en-US" sz="4400">
              <a:latin typeface="Aptos" panose="020B0004020202020204" pitchFamily="34" charset="0"/>
            </a:endParaRPr>
          </a:p>
        </p:txBody>
      </p:sp>
      <p:sp>
        <p:nvSpPr>
          <p:cNvPr id="12" name="TextBox 11">
            <a:extLst>
              <a:ext uri="{FF2B5EF4-FFF2-40B4-BE49-F238E27FC236}">
                <a16:creationId xmlns:a16="http://schemas.microsoft.com/office/drawing/2014/main" id="{5638894E-B90E-5353-68E4-25019A271FBA}"/>
              </a:ext>
            </a:extLst>
          </p:cNvPr>
          <p:cNvSpPr txBox="1"/>
          <p:nvPr/>
        </p:nvSpPr>
        <p:spPr>
          <a:xfrm>
            <a:off x="18179" y="6410998"/>
            <a:ext cx="10978372" cy="400110"/>
          </a:xfrm>
          <a:prstGeom prst="rect">
            <a:avLst/>
          </a:prstGeom>
          <a:noFill/>
        </p:spPr>
        <p:txBody>
          <a:bodyPr wrap="square">
            <a:spAutoFit/>
          </a:bodyPr>
          <a:lstStyle/>
          <a:p>
            <a:r>
              <a:rPr lang="en-US" sz="1000" dirty="0">
                <a:latin typeface="Aptos" panose="020B0004020202020204" pitchFamily="34" charset="0"/>
              </a:rPr>
              <a:t>Taken from: Crompton, C.J., Fotheringham F., Webber, C., </a:t>
            </a:r>
            <a:r>
              <a:rPr lang="en-US" sz="1000" dirty="0" err="1">
                <a:latin typeface="Aptos" panose="020B0004020202020204" pitchFamily="34" charset="0"/>
              </a:rPr>
              <a:t>Cebula</a:t>
            </a:r>
            <a:r>
              <a:rPr lang="en-US" sz="1000" dirty="0">
                <a:latin typeface="Aptos" panose="020B0004020202020204" pitchFamily="34" charset="0"/>
              </a:rPr>
              <a:t>, K., Foley, S. &amp; Fletcher-Watson, S., (2024) The </a:t>
            </a:r>
            <a:r>
              <a:rPr lang="en-US" sz="1000" dirty="0" err="1">
                <a:latin typeface="Aptos" panose="020B0004020202020204" pitchFamily="34" charset="0"/>
              </a:rPr>
              <a:t>NEurodivergent</a:t>
            </a:r>
            <a:r>
              <a:rPr lang="en-US" sz="1000" dirty="0">
                <a:latin typeface="Aptos" panose="020B0004020202020204" pitchFamily="34" charset="0"/>
              </a:rPr>
              <a:t> peer Support Toolkit (NEST). University of Edinburgh. </a:t>
            </a:r>
            <a:r>
              <a:rPr lang="en-US" sz="1000" dirty="0">
                <a:solidFill>
                  <a:srgbClr val="F7A901"/>
                </a:solidFill>
                <a:latin typeface="Aptos" panose="020B0004020202020204" pitchFamily="34" charset="0"/>
                <a:hlinkClick r:id="rId4">
                  <a:extLst>
                    <a:ext uri="{A12FA001-AC4F-418D-AE19-62706E023703}">
                      <ahyp:hlinkClr xmlns:ahyp="http://schemas.microsoft.com/office/drawing/2018/hyperlinkcolor" val="tx"/>
                    </a:ext>
                  </a:extLst>
                </a:hlinkClick>
              </a:rPr>
              <a:t>https://salvesen-research.ed.ac.uk/download-nest</a:t>
            </a:r>
            <a:r>
              <a:rPr lang="en-US" sz="1000" dirty="0">
                <a:solidFill>
                  <a:srgbClr val="F7A901"/>
                </a:solidFill>
                <a:latin typeface="Aptos" panose="020B0004020202020204" pitchFamily="34" charset="0"/>
              </a:rPr>
              <a:t> </a:t>
            </a:r>
          </a:p>
        </p:txBody>
      </p:sp>
      <p:pic>
        <p:nvPicPr>
          <p:cNvPr id="6" name="Picture 5">
            <a:extLst>
              <a:ext uri="{FF2B5EF4-FFF2-40B4-BE49-F238E27FC236}">
                <a16:creationId xmlns:a16="http://schemas.microsoft.com/office/drawing/2014/main" id="{D96C99C8-B402-45C2-957D-E787EC643C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7451" y="2606756"/>
            <a:ext cx="4143015" cy="2309612"/>
          </a:xfrm>
          <a:prstGeom prst="rect">
            <a:avLst/>
          </a:prstGeom>
          <a:ln>
            <a:solidFill>
              <a:schemeClr val="bg1"/>
            </a:solidFill>
          </a:ln>
        </p:spPr>
      </p:pic>
    </p:spTree>
    <p:extLst>
      <p:ext uri="{BB962C8B-B14F-4D97-AF65-F5344CB8AC3E}">
        <p14:creationId xmlns:p14="http://schemas.microsoft.com/office/powerpoint/2010/main" val="2369962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40" descr="A logo of a university&#10;&#10;Description automatically generated">
            <a:extLst>
              <a:ext uri="{FF2B5EF4-FFF2-40B4-BE49-F238E27FC236}">
                <a16:creationId xmlns:a16="http://schemas.microsoft.com/office/drawing/2014/main" id="{3CFCA798-566E-8854-AB9B-B5E61AB48C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4" name="Title 1">
            <a:extLst>
              <a:ext uri="{FF2B5EF4-FFF2-40B4-BE49-F238E27FC236}">
                <a16:creationId xmlns:a16="http://schemas.microsoft.com/office/drawing/2014/main" id="{802D8676-B011-29BF-0965-05C9287DEB8B}"/>
              </a:ext>
            </a:extLst>
          </p:cNvPr>
          <p:cNvSpPr txBox="1">
            <a:spLocks/>
          </p:cNvSpPr>
          <p:nvPr/>
        </p:nvSpPr>
        <p:spPr>
          <a:xfrm>
            <a:off x="740228" y="1177"/>
            <a:ext cx="9775371"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4400" b="1">
                <a:latin typeface="Aptos" panose="020B0004020202020204" pitchFamily="34" charset="0"/>
              </a:rPr>
              <a:t>Neurodiversity and fiction reading</a:t>
            </a:r>
            <a:endParaRPr lang="en-US" sz="4400">
              <a:latin typeface="Aptos" panose="020B0004020202020204" pitchFamily="34" charset="0"/>
            </a:endParaRPr>
          </a:p>
        </p:txBody>
      </p:sp>
      <p:sp>
        <p:nvSpPr>
          <p:cNvPr id="12" name="TextBox 11">
            <a:extLst>
              <a:ext uri="{FF2B5EF4-FFF2-40B4-BE49-F238E27FC236}">
                <a16:creationId xmlns:a16="http://schemas.microsoft.com/office/drawing/2014/main" id="{5638894E-B90E-5353-68E4-25019A271FBA}"/>
              </a:ext>
            </a:extLst>
          </p:cNvPr>
          <p:cNvSpPr txBox="1"/>
          <p:nvPr/>
        </p:nvSpPr>
        <p:spPr>
          <a:xfrm>
            <a:off x="18179" y="6410998"/>
            <a:ext cx="10978372" cy="400110"/>
          </a:xfrm>
          <a:prstGeom prst="rect">
            <a:avLst/>
          </a:prstGeom>
          <a:noFill/>
        </p:spPr>
        <p:txBody>
          <a:bodyPr wrap="square">
            <a:spAutoFit/>
          </a:bodyPr>
          <a:lstStyle/>
          <a:p>
            <a:r>
              <a:rPr lang="en-US" sz="1000" dirty="0">
                <a:latin typeface="Aptos" panose="020B0004020202020204" pitchFamily="34" charset="0"/>
              </a:rPr>
              <a:t>Taken from: Crompton, C.J., Fotheringham F., Webber, C., </a:t>
            </a:r>
            <a:r>
              <a:rPr lang="en-US" sz="1000" dirty="0" err="1">
                <a:latin typeface="Aptos" panose="020B0004020202020204" pitchFamily="34" charset="0"/>
              </a:rPr>
              <a:t>Cebula</a:t>
            </a:r>
            <a:r>
              <a:rPr lang="en-US" sz="1000" dirty="0">
                <a:latin typeface="Aptos" panose="020B0004020202020204" pitchFamily="34" charset="0"/>
              </a:rPr>
              <a:t>, K., Foley, S. &amp; Fletcher-Watson, S., (2024) The </a:t>
            </a:r>
            <a:r>
              <a:rPr lang="en-US" sz="1000" dirty="0" err="1">
                <a:latin typeface="Aptos" panose="020B0004020202020204" pitchFamily="34" charset="0"/>
              </a:rPr>
              <a:t>NEurodivergent</a:t>
            </a:r>
            <a:r>
              <a:rPr lang="en-US" sz="1000" dirty="0">
                <a:latin typeface="Aptos" panose="020B0004020202020204" pitchFamily="34" charset="0"/>
              </a:rPr>
              <a:t> peer Support Toolkit (NEST). University of Edinburgh. </a:t>
            </a:r>
            <a:r>
              <a:rPr lang="en-US" sz="1000" dirty="0">
                <a:solidFill>
                  <a:srgbClr val="F7A901"/>
                </a:solidFill>
                <a:latin typeface="Aptos" panose="020B0004020202020204" pitchFamily="34" charset="0"/>
                <a:hlinkClick r:id="rId4">
                  <a:extLst>
                    <a:ext uri="{A12FA001-AC4F-418D-AE19-62706E023703}">
                      <ahyp:hlinkClr xmlns:ahyp="http://schemas.microsoft.com/office/drawing/2018/hyperlinkcolor" val="tx"/>
                    </a:ext>
                  </a:extLst>
                </a:hlinkClick>
              </a:rPr>
              <a:t>https://salvesen-research.ed.ac.uk/download-nest</a:t>
            </a:r>
            <a:r>
              <a:rPr lang="en-US" sz="1000" dirty="0">
                <a:solidFill>
                  <a:srgbClr val="F7A901"/>
                </a:solidFill>
                <a:latin typeface="Aptos" panose="020B0004020202020204" pitchFamily="34" charset="0"/>
              </a:rPr>
              <a:t> </a:t>
            </a:r>
          </a:p>
        </p:txBody>
      </p:sp>
      <p:pic>
        <p:nvPicPr>
          <p:cNvPr id="6" name="Picture 5">
            <a:extLst>
              <a:ext uri="{FF2B5EF4-FFF2-40B4-BE49-F238E27FC236}">
                <a16:creationId xmlns:a16="http://schemas.microsoft.com/office/drawing/2014/main" id="{D96C99C8-B402-45C2-957D-E787EC643C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7451" y="2606756"/>
            <a:ext cx="4143015" cy="2309612"/>
          </a:xfrm>
          <a:prstGeom prst="rect">
            <a:avLst/>
          </a:prstGeom>
          <a:ln>
            <a:solidFill>
              <a:schemeClr val="bg1"/>
            </a:solidFill>
          </a:ln>
        </p:spPr>
      </p:pic>
      <p:pic>
        <p:nvPicPr>
          <p:cNvPr id="8" name="Picture 7">
            <a:extLst>
              <a:ext uri="{FF2B5EF4-FFF2-40B4-BE49-F238E27FC236}">
                <a16:creationId xmlns:a16="http://schemas.microsoft.com/office/drawing/2014/main" id="{99F3FD7D-4A36-4DB6-B648-8D3342DD300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03404" y="2606756"/>
            <a:ext cx="4224694" cy="2404631"/>
          </a:xfrm>
          <a:prstGeom prst="rect">
            <a:avLst/>
          </a:prstGeom>
        </p:spPr>
      </p:pic>
    </p:spTree>
    <p:extLst>
      <p:ext uri="{BB962C8B-B14F-4D97-AF65-F5344CB8AC3E}">
        <p14:creationId xmlns:p14="http://schemas.microsoft.com/office/powerpoint/2010/main" val="3940971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8B773-4E29-1C1E-7DD9-C0D0085FAE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A48AC4-5AC0-F1CC-5995-8A232B52C879}"/>
              </a:ext>
            </a:extLst>
          </p:cNvPr>
          <p:cNvSpPr>
            <a:spLocks noGrp="1"/>
          </p:cNvSpPr>
          <p:nvPr>
            <p:ph type="title"/>
          </p:nvPr>
        </p:nvSpPr>
        <p:spPr/>
        <p:txBody>
          <a:bodyPr/>
          <a:lstStyle/>
          <a:p>
            <a:r>
              <a:rPr lang="en-US" b="1" i="0" dirty="0">
                <a:solidFill>
                  <a:srgbClr val="000000"/>
                </a:solidFill>
                <a:effectLst/>
                <a:latin typeface="Aptos" panose="020B0004020202020204" pitchFamily="34" charset="0"/>
              </a:rPr>
              <a:t>Neurodiversity &amp; fiction </a:t>
            </a:r>
            <a:r>
              <a:rPr lang="en-US" b="1" dirty="0">
                <a:solidFill>
                  <a:srgbClr val="000000"/>
                </a:solidFill>
                <a:latin typeface="Aptos" panose="020B0004020202020204" pitchFamily="34" charset="0"/>
              </a:rPr>
              <a:t>r</a:t>
            </a:r>
            <a:r>
              <a:rPr lang="en-US" b="1" i="0" dirty="0">
                <a:solidFill>
                  <a:srgbClr val="000000"/>
                </a:solidFill>
                <a:effectLst/>
                <a:latin typeface="Aptos" panose="020B0004020202020204" pitchFamily="34" charset="0"/>
              </a:rPr>
              <a:t>eading project</a:t>
            </a:r>
            <a:endParaRPr lang="en-US" dirty="0">
              <a:latin typeface="Aptos" panose="020B0004020202020204" pitchFamily="34" charset="0"/>
            </a:endParaRPr>
          </a:p>
        </p:txBody>
      </p:sp>
      <p:sp>
        <p:nvSpPr>
          <p:cNvPr id="3" name="Content Placeholder 2">
            <a:extLst>
              <a:ext uri="{FF2B5EF4-FFF2-40B4-BE49-F238E27FC236}">
                <a16:creationId xmlns:a16="http://schemas.microsoft.com/office/drawing/2014/main" id="{7DC80133-CC52-2130-3A8F-DD1EB821110E}"/>
              </a:ext>
            </a:extLst>
          </p:cNvPr>
          <p:cNvSpPr>
            <a:spLocks noGrp="1"/>
          </p:cNvSpPr>
          <p:nvPr>
            <p:ph idx="1"/>
          </p:nvPr>
        </p:nvSpPr>
        <p:spPr>
          <a:xfrm>
            <a:off x="838200" y="1537588"/>
            <a:ext cx="10515600" cy="853407"/>
          </a:xfrm>
        </p:spPr>
        <p:txBody>
          <a:bodyPr>
            <a:normAutofit/>
          </a:bodyPr>
          <a:lstStyle/>
          <a:p>
            <a:pPr marL="0" indent="0" algn="ctr">
              <a:buNone/>
            </a:pPr>
            <a:r>
              <a:rPr lang="en-GB" sz="2400" b="0" i="0">
                <a:solidFill>
                  <a:srgbClr val="000000"/>
                </a:solidFill>
                <a:effectLst/>
                <a:latin typeface="Aptos" panose="020B0004020202020204" pitchFamily="34" charset="0"/>
              </a:rPr>
              <a:t>Ex</a:t>
            </a:r>
            <a:r>
              <a:rPr lang="en-US" sz="2400" b="0" i="0">
                <a:solidFill>
                  <a:srgbClr val="000000"/>
                </a:solidFill>
                <a:effectLst/>
                <a:latin typeface="Aptos" panose="020B0004020202020204" pitchFamily="34" charset="0"/>
              </a:rPr>
              <a:t>plored neurodivergent young people's experiences with </a:t>
            </a:r>
            <a:r>
              <a:rPr lang="en-US" sz="2400" b="1" i="0">
                <a:solidFill>
                  <a:srgbClr val="000000"/>
                </a:solidFill>
                <a:effectLst/>
                <a:latin typeface="Aptos" panose="020B0004020202020204" pitchFamily="34" charset="0"/>
              </a:rPr>
              <a:t>representation</a:t>
            </a:r>
            <a:r>
              <a:rPr lang="en-US" sz="2400" b="0" i="0">
                <a:solidFill>
                  <a:srgbClr val="000000"/>
                </a:solidFill>
                <a:effectLst/>
                <a:latin typeface="Aptos" panose="020B0004020202020204" pitchFamily="34" charset="0"/>
              </a:rPr>
              <a:t> in </a:t>
            </a:r>
            <a:r>
              <a:rPr lang="en-US" sz="2400" b="1" i="0">
                <a:solidFill>
                  <a:srgbClr val="000000"/>
                </a:solidFill>
                <a:effectLst/>
                <a:latin typeface="Aptos" panose="020B0004020202020204" pitchFamily="34" charset="0"/>
              </a:rPr>
              <a:t>fiction</a:t>
            </a:r>
            <a:r>
              <a:rPr lang="en-US" sz="2400" b="0" i="0">
                <a:solidFill>
                  <a:srgbClr val="000000"/>
                </a:solidFill>
                <a:effectLst/>
                <a:latin typeface="Aptos" panose="020B0004020202020204" pitchFamily="34" charset="0"/>
              </a:rPr>
              <a:t> books. </a:t>
            </a:r>
            <a:endParaRPr lang="en-US" sz="2400">
              <a:latin typeface="Aptos" panose="020B0004020202020204" pitchFamily="34" charset="0"/>
            </a:endParaRPr>
          </a:p>
        </p:txBody>
      </p:sp>
      <p:sp>
        <p:nvSpPr>
          <p:cNvPr id="5" name="TextBox 4">
            <a:extLst>
              <a:ext uri="{FF2B5EF4-FFF2-40B4-BE49-F238E27FC236}">
                <a16:creationId xmlns:a16="http://schemas.microsoft.com/office/drawing/2014/main" id="{AAA60FD0-11D1-0084-8BCC-D7A64847C159}"/>
              </a:ext>
            </a:extLst>
          </p:cNvPr>
          <p:cNvSpPr txBox="1"/>
          <p:nvPr/>
        </p:nvSpPr>
        <p:spPr>
          <a:xfrm>
            <a:off x="592723" y="2461107"/>
            <a:ext cx="5206156" cy="1938992"/>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GB" sz="2000" b="1" dirty="0">
                <a:latin typeface="Aptos" panose="020B0004020202020204" pitchFamily="34" charset="0"/>
              </a:rPr>
              <a:t>Database</a:t>
            </a:r>
          </a:p>
          <a:p>
            <a:pPr marL="342900" indent="-342900">
              <a:buFont typeface="Arial" panose="020B0604020202020204" pitchFamily="34" charset="0"/>
              <a:buChar char="•"/>
            </a:pPr>
            <a:r>
              <a:rPr lang="en-US" sz="2000" b="0" i="0" dirty="0">
                <a:solidFill>
                  <a:srgbClr val="000000"/>
                </a:solidFill>
                <a:effectLst/>
                <a:latin typeface="Aptos" panose="020B0004020202020204" pitchFamily="34" charset="0"/>
              </a:rPr>
              <a:t>Explored the scale and scope of representation of neurodivergent </a:t>
            </a:r>
            <a:r>
              <a:rPr lang="en-US" sz="2000" dirty="0">
                <a:solidFill>
                  <a:srgbClr val="000000"/>
                </a:solidFill>
                <a:latin typeface="Aptos" panose="020B0004020202020204" pitchFamily="34" charset="0"/>
              </a:rPr>
              <a:t>characters </a:t>
            </a:r>
            <a:r>
              <a:rPr lang="en-US" sz="2000" b="0" i="0" dirty="0">
                <a:solidFill>
                  <a:srgbClr val="000000"/>
                </a:solidFill>
                <a:effectLst/>
                <a:latin typeface="Aptos" panose="020B0004020202020204" pitchFamily="34" charset="0"/>
              </a:rPr>
              <a:t>in fictional texts for teenage readers</a:t>
            </a:r>
            <a:r>
              <a:rPr lang="en-US" sz="2000" dirty="0">
                <a:latin typeface="Aptos" panose="020B0004020202020204" pitchFamily="34" charset="0"/>
              </a:rPr>
              <a:t>.</a:t>
            </a:r>
          </a:p>
          <a:p>
            <a:pPr marL="342900" indent="-342900">
              <a:buFont typeface="Arial" panose="020B0604020202020204" pitchFamily="34" charset="0"/>
              <a:buChar char="•"/>
            </a:pPr>
            <a:r>
              <a:rPr lang="en-US" sz="2000" b="0" i="0" dirty="0">
                <a:solidFill>
                  <a:srgbClr val="000000"/>
                </a:solidFill>
                <a:effectLst/>
                <a:latin typeface="Aptos" panose="020B0004020202020204" pitchFamily="34" charset="0"/>
              </a:rPr>
              <a:t>Created a database of these texts for future use.</a:t>
            </a:r>
            <a:endParaRPr lang="en-US" sz="2000" dirty="0">
              <a:latin typeface="Aptos" panose="020B0004020202020204" pitchFamily="34" charset="0"/>
            </a:endParaRPr>
          </a:p>
        </p:txBody>
      </p:sp>
      <p:pic>
        <p:nvPicPr>
          <p:cNvPr id="7" name="Picture 6" descr="A logo of a university&#10;&#10;Description automatically generated">
            <a:extLst>
              <a:ext uri="{FF2B5EF4-FFF2-40B4-BE49-F238E27FC236}">
                <a16:creationId xmlns:a16="http://schemas.microsoft.com/office/drawing/2014/main" id="{9301631E-7B97-5F1E-4561-8F5DF3546D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10" name="TextBox 9">
            <a:extLst>
              <a:ext uri="{FF2B5EF4-FFF2-40B4-BE49-F238E27FC236}">
                <a16:creationId xmlns:a16="http://schemas.microsoft.com/office/drawing/2014/main" id="{DC0CF624-CF08-D660-A69B-D367962A2CF5}"/>
              </a:ext>
            </a:extLst>
          </p:cNvPr>
          <p:cNvSpPr txBox="1"/>
          <p:nvPr/>
        </p:nvSpPr>
        <p:spPr>
          <a:xfrm>
            <a:off x="64906" y="5538464"/>
            <a:ext cx="10674272" cy="1477328"/>
          </a:xfrm>
          <a:prstGeom prst="rect">
            <a:avLst/>
          </a:prstGeom>
          <a:noFill/>
        </p:spPr>
        <p:txBody>
          <a:bodyPr wrap="square" lIns="91440" tIns="45720" rIns="91440" bIns="45720" rtlCol="0" anchor="t">
            <a:spAutoFit/>
          </a:bodyPr>
          <a:lstStyle/>
          <a:p>
            <a:r>
              <a:rPr lang="en-GB">
                <a:latin typeface="Aptos"/>
              </a:rPr>
              <a:t>Collaborative project including University-based researchers, literacy organisations (BookTrust, National Literacy Trust, Scottish Book Trust), children’s publisher (Barrington Stoke) and YA author (Victoria Williamson) and two teachers.  Also involved neurodivergent young people in the design and piloting of interview schedule.</a:t>
            </a:r>
          </a:p>
          <a:p>
            <a:endParaRPr lang="en-GB"/>
          </a:p>
        </p:txBody>
      </p:sp>
    </p:spTree>
    <p:extLst>
      <p:ext uri="{BB962C8B-B14F-4D97-AF65-F5344CB8AC3E}">
        <p14:creationId xmlns:p14="http://schemas.microsoft.com/office/powerpoint/2010/main" val="3802234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8B773-4E29-1C1E-7DD9-C0D0085FAE4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A48AC4-5AC0-F1CC-5995-8A232B52C879}"/>
              </a:ext>
            </a:extLst>
          </p:cNvPr>
          <p:cNvSpPr>
            <a:spLocks noGrp="1"/>
          </p:cNvSpPr>
          <p:nvPr>
            <p:ph type="title"/>
          </p:nvPr>
        </p:nvSpPr>
        <p:spPr/>
        <p:txBody>
          <a:bodyPr/>
          <a:lstStyle/>
          <a:p>
            <a:r>
              <a:rPr lang="en-US" b="1" i="0" dirty="0">
                <a:solidFill>
                  <a:srgbClr val="000000"/>
                </a:solidFill>
                <a:effectLst/>
                <a:latin typeface="Aptos" panose="020B0004020202020204" pitchFamily="34" charset="0"/>
              </a:rPr>
              <a:t>Neurodiversity &amp; fiction </a:t>
            </a:r>
            <a:r>
              <a:rPr lang="en-US" b="1" dirty="0">
                <a:solidFill>
                  <a:srgbClr val="000000"/>
                </a:solidFill>
                <a:latin typeface="Aptos" panose="020B0004020202020204" pitchFamily="34" charset="0"/>
              </a:rPr>
              <a:t>r</a:t>
            </a:r>
            <a:r>
              <a:rPr lang="en-US" b="1" i="0" dirty="0">
                <a:solidFill>
                  <a:srgbClr val="000000"/>
                </a:solidFill>
                <a:effectLst/>
                <a:latin typeface="Aptos" panose="020B0004020202020204" pitchFamily="34" charset="0"/>
              </a:rPr>
              <a:t>eading project</a:t>
            </a:r>
            <a:endParaRPr lang="en-US" dirty="0">
              <a:latin typeface="Aptos" panose="020B0004020202020204" pitchFamily="34" charset="0"/>
            </a:endParaRPr>
          </a:p>
        </p:txBody>
      </p:sp>
      <p:sp>
        <p:nvSpPr>
          <p:cNvPr id="3" name="Content Placeholder 2">
            <a:extLst>
              <a:ext uri="{FF2B5EF4-FFF2-40B4-BE49-F238E27FC236}">
                <a16:creationId xmlns:a16="http://schemas.microsoft.com/office/drawing/2014/main" id="{7DC80133-CC52-2130-3A8F-DD1EB821110E}"/>
              </a:ext>
            </a:extLst>
          </p:cNvPr>
          <p:cNvSpPr>
            <a:spLocks noGrp="1"/>
          </p:cNvSpPr>
          <p:nvPr>
            <p:ph idx="1"/>
          </p:nvPr>
        </p:nvSpPr>
        <p:spPr>
          <a:xfrm>
            <a:off x="838200" y="1537588"/>
            <a:ext cx="10515600" cy="853407"/>
          </a:xfrm>
        </p:spPr>
        <p:txBody>
          <a:bodyPr>
            <a:normAutofit/>
          </a:bodyPr>
          <a:lstStyle/>
          <a:p>
            <a:pPr marL="0" indent="0" algn="ctr">
              <a:buNone/>
            </a:pPr>
            <a:r>
              <a:rPr lang="en-GB" sz="2400" b="0" i="0">
                <a:solidFill>
                  <a:srgbClr val="000000"/>
                </a:solidFill>
                <a:effectLst/>
                <a:latin typeface="Aptos" panose="020B0004020202020204" pitchFamily="34" charset="0"/>
              </a:rPr>
              <a:t>Ex</a:t>
            </a:r>
            <a:r>
              <a:rPr lang="en-US" sz="2400" b="0" i="0">
                <a:solidFill>
                  <a:srgbClr val="000000"/>
                </a:solidFill>
                <a:effectLst/>
                <a:latin typeface="Aptos" panose="020B0004020202020204" pitchFamily="34" charset="0"/>
              </a:rPr>
              <a:t>plored neurodivergent young people's experiences with </a:t>
            </a:r>
            <a:r>
              <a:rPr lang="en-US" sz="2400" b="1" i="0">
                <a:solidFill>
                  <a:srgbClr val="000000"/>
                </a:solidFill>
                <a:effectLst/>
                <a:latin typeface="Aptos" panose="020B0004020202020204" pitchFamily="34" charset="0"/>
              </a:rPr>
              <a:t>representation</a:t>
            </a:r>
            <a:r>
              <a:rPr lang="en-US" sz="2400" b="0" i="0">
                <a:solidFill>
                  <a:srgbClr val="000000"/>
                </a:solidFill>
                <a:effectLst/>
                <a:latin typeface="Aptos" panose="020B0004020202020204" pitchFamily="34" charset="0"/>
              </a:rPr>
              <a:t> in </a:t>
            </a:r>
            <a:r>
              <a:rPr lang="en-US" sz="2400" b="1" i="0">
                <a:solidFill>
                  <a:srgbClr val="000000"/>
                </a:solidFill>
                <a:effectLst/>
                <a:latin typeface="Aptos" panose="020B0004020202020204" pitchFamily="34" charset="0"/>
              </a:rPr>
              <a:t>fiction</a:t>
            </a:r>
            <a:r>
              <a:rPr lang="en-US" sz="2400" b="0" i="0">
                <a:solidFill>
                  <a:srgbClr val="000000"/>
                </a:solidFill>
                <a:effectLst/>
                <a:latin typeface="Aptos" panose="020B0004020202020204" pitchFamily="34" charset="0"/>
              </a:rPr>
              <a:t> books. </a:t>
            </a:r>
            <a:endParaRPr lang="en-US" sz="2400">
              <a:latin typeface="Aptos" panose="020B0004020202020204" pitchFamily="34" charset="0"/>
            </a:endParaRPr>
          </a:p>
        </p:txBody>
      </p:sp>
      <p:sp>
        <p:nvSpPr>
          <p:cNvPr id="4" name="TextBox 3">
            <a:extLst>
              <a:ext uri="{FF2B5EF4-FFF2-40B4-BE49-F238E27FC236}">
                <a16:creationId xmlns:a16="http://schemas.microsoft.com/office/drawing/2014/main" id="{388D6208-098C-52E7-A6AE-3A94774265D4}"/>
              </a:ext>
            </a:extLst>
          </p:cNvPr>
          <p:cNvSpPr txBox="1"/>
          <p:nvPr/>
        </p:nvSpPr>
        <p:spPr>
          <a:xfrm>
            <a:off x="6276389" y="2460396"/>
            <a:ext cx="5206156" cy="2554545"/>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GB" sz="2000" b="1">
                <a:latin typeface="Aptos" panose="020B0004020202020204" pitchFamily="34" charset="0"/>
              </a:rPr>
              <a:t>Interviews</a:t>
            </a:r>
          </a:p>
          <a:p>
            <a:pPr marL="342900" indent="-342900">
              <a:buFont typeface="Arial" panose="020B0604020202020204" pitchFamily="34" charset="0"/>
              <a:buChar char="•"/>
            </a:pPr>
            <a:r>
              <a:rPr lang="en-US" sz="2000" b="0" i="0">
                <a:solidFill>
                  <a:srgbClr val="000000"/>
                </a:solidFill>
                <a:effectLst/>
                <a:latin typeface="Aptos" panose="020B0004020202020204" pitchFamily="34" charset="0"/>
              </a:rPr>
              <a:t>Interviews with 16 neurodivergent young people, (14–16-years-old) from 2 Scottish secondary schools.</a:t>
            </a:r>
          </a:p>
          <a:p>
            <a:pPr marL="342900" indent="-342900">
              <a:buFont typeface="Arial" panose="020B0604020202020204" pitchFamily="34" charset="0"/>
              <a:buChar char="•"/>
            </a:pPr>
            <a:r>
              <a:rPr lang="en-US" sz="2000">
                <a:solidFill>
                  <a:srgbClr val="000000"/>
                </a:solidFill>
                <a:latin typeface="Aptos" panose="020B0004020202020204" pitchFamily="34" charset="0"/>
              </a:rPr>
              <a:t>Focused on </a:t>
            </a:r>
            <a:r>
              <a:rPr lang="en-US" sz="2000" b="0" i="0">
                <a:solidFill>
                  <a:srgbClr val="000000"/>
                </a:solidFill>
                <a:effectLst/>
                <a:latin typeface="Aptos" panose="020B0004020202020204" pitchFamily="34" charset="0"/>
              </a:rPr>
              <a:t>benefits and potential harms associated with neurodivergent representation in fiction</a:t>
            </a:r>
            <a:r>
              <a:rPr lang="en-US" sz="2000">
                <a:solidFill>
                  <a:srgbClr val="000000"/>
                </a:solidFill>
                <a:latin typeface="Aptos" panose="020B0004020202020204" pitchFamily="34" charset="0"/>
              </a:rPr>
              <a:t>, and perceptions on ‘good’ representation.</a:t>
            </a:r>
            <a:endParaRPr lang="en-US" sz="2000" b="0" i="0">
              <a:solidFill>
                <a:srgbClr val="000000"/>
              </a:solidFill>
              <a:effectLst/>
              <a:latin typeface="Aptos" panose="020B0004020202020204" pitchFamily="34" charset="0"/>
            </a:endParaRPr>
          </a:p>
        </p:txBody>
      </p:sp>
      <p:sp>
        <p:nvSpPr>
          <p:cNvPr id="5" name="TextBox 4">
            <a:extLst>
              <a:ext uri="{FF2B5EF4-FFF2-40B4-BE49-F238E27FC236}">
                <a16:creationId xmlns:a16="http://schemas.microsoft.com/office/drawing/2014/main" id="{AAA60FD0-11D1-0084-8BCC-D7A64847C159}"/>
              </a:ext>
            </a:extLst>
          </p:cNvPr>
          <p:cNvSpPr txBox="1"/>
          <p:nvPr/>
        </p:nvSpPr>
        <p:spPr>
          <a:xfrm>
            <a:off x="592723" y="2461107"/>
            <a:ext cx="5206156" cy="1938992"/>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GB" sz="2000" b="1" dirty="0">
                <a:latin typeface="Aptos" panose="020B0004020202020204" pitchFamily="34" charset="0"/>
              </a:rPr>
              <a:t>Database</a:t>
            </a:r>
          </a:p>
          <a:p>
            <a:pPr marL="342900" indent="-342900">
              <a:buFont typeface="Arial" panose="020B0604020202020204" pitchFamily="34" charset="0"/>
              <a:buChar char="•"/>
            </a:pPr>
            <a:r>
              <a:rPr lang="en-US" sz="2000" b="0" i="0" dirty="0">
                <a:solidFill>
                  <a:srgbClr val="000000"/>
                </a:solidFill>
                <a:effectLst/>
                <a:latin typeface="Aptos" panose="020B0004020202020204" pitchFamily="34" charset="0"/>
              </a:rPr>
              <a:t>Explored the scale and scope of representation of neurodivergent </a:t>
            </a:r>
            <a:r>
              <a:rPr lang="en-US" sz="2000" dirty="0">
                <a:solidFill>
                  <a:srgbClr val="000000"/>
                </a:solidFill>
                <a:latin typeface="Aptos" panose="020B0004020202020204" pitchFamily="34" charset="0"/>
              </a:rPr>
              <a:t>characters </a:t>
            </a:r>
            <a:r>
              <a:rPr lang="en-US" sz="2000" b="0" i="0" dirty="0">
                <a:solidFill>
                  <a:srgbClr val="000000"/>
                </a:solidFill>
                <a:effectLst/>
                <a:latin typeface="Aptos" panose="020B0004020202020204" pitchFamily="34" charset="0"/>
              </a:rPr>
              <a:t>in fictional texts for teenage readers</a:t>
            </a:r>
            <a:r>
              <a:rPr lang="en-US" sz="2000" dirty="0">
                <a:latin typeface="Aptos" panose="020B0004020202020204" pitchFamily="34" charset="0"/>
              </a:rPr>
              <a:t>.</a:t>
            </a:r>
          </a:p>
          <a:p>
            <a:pPr marL="342900" indent="-342900">
              <a:buFont typeface="Arial" panose="020B0604020202020204" pitchFamily="34" charset="0"/>
              <a:buChar char="•"/>
            </a:pPr>
            <a:r>
              <a:rPr lang="en-US" sz="2000" b="0" i="0" dirty="0">
                <a:solidFill>
                  <a:srgbClr val="000000"/>
                </a:solidFill>
                <a:effectLst/>
                <a:latin typeface="Aptos" panose="020B0004020202020204" pitchFamily="34" charset="0"/>
              </a:rPr>
              <a:t>Created a database of these texts for future use.</a:t>
            </a:r>
            <a:endParaRPr lang="en-US" sz="2000" dirty="0">
              <a:latin typeface="Aptos" panose="020B0004020202020204" pitchFamily="34" charset="0"/>
            </a:endParaRPr>
          </a:p>
        </p:txBody>
      </p:sp>
      <p:pic>
        <p:nvPicPr>
          <p:cNvPr id="7" name="Picture 6" descr="A logo of a university&#10;&#10;Description automatically generated">
            <a:extLst>
              <a:ext uri="{FF2B5EF4-FFF2-40B4-BE49-F238E27FC236}">
                <a16:creationId xmlns:a16="http://schemas.microsoft.com/office/drawing/2014/main" id="{9301631E-7B97-5F1E-4561-8F5DF3546D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11" name="TextBox 10">
            <a:extLst>
              <a:ext uri="{FF2B5EF4-FFF2-40B4-BE49-F238E27FC236}">
                <a16:creationId xmlns:a16="http://schemas.microsoft.com/office/drawing/2014/main" id="{6638A497-C53A-6799-0A1D-72AD24CCCC69}"/>
              </a:ext>
            </a:extLst>
          </p:cNvPr>
          <p:cNvSpPr txBox="1"/>
          <p:nvPr/>
        </p:nvSpPr>
        <p:spPr>
          <a:xfrm>
            <a:off x="64906" y="5538464"/>
            <a:ext cx="10674272" cy="1477328"/>
          </a:xfrm>
          <a:prstGeom prst="rect">
            <a:avLst/>
          </a:prstGeom>
          <a:noFill/>
        </p:spPr>
        <p:txBody>
          <a:bodyPr wrap="square" lIns="91440" tIns="45720" rIns="91440" bIns="45720" rtlCol="0" anchor="t">
            <a:spAutoFit/>
          </a:bodyPr>
          <a:lstStyle/>
          <a:p>
            <a:r>
              <a:rPr lang="en-GB">
                <a:latin typeface="Aptos"/>
              </a:rPr>
              <a:t>Collaborative project including University-based researchers, literacy organisations (BookTrust, National Literacy Trust, Scottish Book Trust), children’s publisher (Barrington Stoke) and YA author (Victoria Williamson) and two teachers.  Also involved neurodivergent young people in the design and piloting of interview schedule.</a:t>
            </a:r>
          </a:p>
          <a:p>
            <a:endParaRPr lang="en-GB"/>
          </a:p>
        </p:txBody>
      </p:sp>
    </p:spTree>
    <p:extLst>
      <p:ext uri="{BB962C8B-B14F-4D97-AF65-F5344CB8AC3E}">
        <p14:creationId xmlns:p14="http://schemas.microsoft.com/office/powerpoint/2010/main" val="16039918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4D6DB-FC3B-04BA-FAF9-4F7624D869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FFF951-14A8-3CC4-DF4D-19DA662A143F}"/>
              </a:ext>
            </a:extLst>
          </p:cNvPr>
          <p:cNvSpPr>
            <a:spLocks noGrp="1"/>
          </p:cNvSpPr>
          <p:nvPr>
            <p:ph type="title"/>
          </p:nvPr>
        </p:nvSpPr>
        <p:spPr/>
        <p:txBody>
          <a:bodyPr/>
          <a:lstStyle/>
          <a:p>
            <a:r>
              <a:rPr lang="en-US" b="1" i="0">
                <a:solidFill>
                  <a:srgbClr val="000000"/>
                </a:solidFill>
                <a:effectLst/>
                <a:latin typeface="Aptos" panose="020B0004020202020204" pitchFamily="34" charset="0"/>
              </a:rPr>
              <a:t>Database</a:t>
            </a:r>
            <a:endParaRPr lang="en-US">
              <a:latin typeface="Aptos" panose="020B0004020202020204" pitchFamily="34" charset="0"/>
            </a:endParaRPr>
          </a:p>
        </p:txBody>
      </p:sp>
      <p:sp>
        <p:nvSpPr>
          <p:cNvPr id="6" name="TextBox 5">
            <a:extLst>
              <a:ext uri="{FF2B5EF4-FFF2-40B4-BE49-F238E27FC236}">
                <a16:creationId xmlns:a16="http://schemas.microsoft.com/office/drawing/2014/main" id="{6A9DACFD-31F5-06F8-C4D0-493AF73F637F}"/>
              </a:ext>
            </a:extLst>
          </p:cNvPr>
          <p:cNvSpPr txBox="1"/>
          <p:nvPr/>
        </p:nvSpPr>
        <p:spPr>
          <a:xfrm>
            <a:off x="6096000" y="20135"/>
            <a:ext cx="6096000" cy="307777"/>
          </a:xfrm>
          <a:prstGeom prst="rect">
            <a:avLst/>
          </a:prstGeom>
          <a:noFill/>
        </p:spPr>
        <p:txBody>
          <a:bodyPr wrap="square" rtlCol="0">
            <a:spAutoFit/>
          </a:bodyPr>
          <a:lstStyle/>
          <a:p>
            <a:pPr algn="r"/>
            <a:r>
              <a:rPr lang="en-GB" sz="1400" i="1">
                <a:latin typeface="Aptos" panose="020B0004020202020204" pitchFamily="34" charset="0"/>
              </a:rPr>
              <a:t>*This was not a systematic search meaning some texts may be missing</a:t>
            </a:r>
            <a:endParaRPr lang="en-US" sz="1400" i="1">
              <a:latin typeface="Aptos" panose="020B0004020202020204" pitchFamily="34" charset="0"/>
            </a:endParaRPr>
          </a:p>
        </p:txBody>
      </p:sp>
      <p:sp>
        <p:nvSpPr>
          <p:cNvPr id="10" name="TextBox 9">
            <a:extLst>
              <a:ext uri="{FF2B5EF4-FFF2-40B4-BE49-F238E27FC236}">
                <a16:creationId xmlns:a16="http://schemas.microsoft.com/office/drawing/2014/main" id="{72694FF0-0CE9-E567-B31E-E8DCD4606B7B}"/>
              </a:ext>
            </a:extLst>
          </p:cNvPr>
          <p:cNvSpPr txBox="1"/>
          <p:nvPr/>
        </p:nvSpPr>
        <p:spPr>
          <a:xfrm>
            <a:off x="8248649" y="1404483"/>
            <a:ext cx="3524250" cy="4093428"/>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GB" sz="2000" b="1">
                <a:latin typeface="Aptos" panose="020B0004020202020204" pitchFamily="34" charset="0"/>
              </a:rPr>
              <a:t>Outcomes</a:t>
            </a:r>
          </a:p>
          <a:p>
            <a:pPr marL="342900" indent="-342900">
              <a:buFont typeface="Arial" panose="020B0604020202020204" pitchFamily="34" charset="0"/>
              <a:buChar char="•"/>
            </a:pPr>
            <a:r>
              <a:rPr lang="en-US" sz="2000" b="0" i="0">
                <a:solidFill>
                  <a:srgbClr val="000000"/>
                </a:solidFill>
                <a:effectLst/>
                <a:latin typeface="Aptos" panose="020B0004020202020204" pitchFamily="34" charset="0"/>
              </a:rPr>
              <a:t>239 books.</a:t>
            </a:r>
          </a:p>
          <a:p>
            <a:pPr marL="342900" indent="-342900">
              <a:buFont typeface="Arial" panose="020B0604020202020204" pitchFamily="34" charset="0"/>
              <a:buChar char="•"/>
            </a:pPr>
            <a:r>
              <a:rPr lang="en-US" sz="2000">
                <a:solidFill>
                  <a:srgbClr val="000000"/>
                </a:solidFill>
                <a:latin typeface="Aptos" panose="020B0004020202020204" pitchFamily="34" charset="0"/>
              </a:rPr>
              <a:t>15 different neurodivergent identities.</a:t>
            </a:r>
          </a:p>
          <a:p>
            <a:pPr marL="342900" indent="-342900">
              <a:buFont typeface="Arial" panose="020B0604020202020204" pitchFamily="34" charset="0"/>
              <a:buChar char="•"/>
            </a:pPr>
            <a:r>
              <a:rPr lang="en-GB" sz="1800">
                <a:effectLst/>
                <a:latin typeface="Aptos" panose="020B0004020202020204" pitchFamily="34" charset="0"/>
                <a:ea typeface="DengXian" panose="02010600030101010101" pitchFamily="2" charset="-122"/>
                <a:cs typeface="Times New Roman" panose="02020603050405020304" pitchFamily="18" charset="0"/>
              </a:rPr>
              <a:t>A</a:t>
            </a:r>
            <a:r>
              <a:rPr lang="en-GB">
                <a:latin typeface="Aptos" panose="020B0004020202020204" pitchFamily="34" charset="0"/>
                <a:ea typeface="DengXian" panose="02010600030101010101" pitchFamily="2" charset="-122"/>
                <a:cs typeface="Times New Roman" panose="02020603050405020304" pitchFamily="18" charset="0"/>
              </a:rPr>
              <a:t>utism</a:t>
            </a:r>
            <a:r>
              <a:rPr lang="en-GB" sz="1800">
                <a:effectLst/>
                <a:latin typeface="Aptos" panose="020B0004020202020204" pitchFamily="34" charset="0"/>
                <a:ea typeface="DengXian" panose="02010600030101010101" pitchFamily="2" charset="-122"/>
                <a:cs typeface="Times New Roman" panose="02020603050405020304" pitchFamily="18" charset="0"/>
              </a:rPr>
              <a:t> (127) most frequent, followed by OCD (28), Dyslexia (22), ADHD (13), and Tourette’s and Tic Disorders (13).</a:t>
            </a:r>
          </a:p>
          <a:p>
            <a:pPr marL="285750" lvl="0" indent="-285750">
              <a:buFont typeface="Arial" panose="020B0604020202020204" pitchFamily="34" charset="0"/>
              <a:buChar char="•"/>
            </a:pPr>
            <a:r>
              <a:rPr lang="en-US" kern="100">
                <a:latin typeface="Aptos" panose="020B0004020202020204" pitchFamily="34" charset="0"/>
                <a:ea typeface="DengXian" panose="02010600030101010101" pitchFamily="2" charset="-122"/>
                <a:cs typeface="Times New Roman" panose="02020603050405020304" pitchFamily="18" charset="0"/>
              </a:rPr>
              <a:t>S</a:t>
            </a:r>
            <a:r>
              <a:rPr lang="en-US" sz="1800" kern="100">
                <a:effectLst/>
                <a:latin typeface="Aptos" panose="020B0004020202020204" pitchFamily="34" charset="0"/>
                <a:ea typeface="DengXian" panose="02010600030101010101" pitchFamily="2" charset="-122"/>
                <a:cs typeface="Times New Roman" panose="02020603050405020304" pitchFamily="18" charset="0"/>
              </a:rPr>
              <a:t>lightly more male characters represented (119) than female (100); 1 non-binary character.</a:t>
            </a:r>
          </a:p>
          <a:p>
            <a:pPr marL="285750" lvl="0" indent="-285750">
              <a:buFont typeface="Arial" panose="020B0604020202020204" pitchFamily="34" charset="0"/>
              <a:buChar char="•"/>
            </a:pPr>
            <a:r>
              <a:rPr lang="en-US" kern="100">
                <a:latin typeface="Aptos" panose="020B0004020202020204" pitchFamily="34" charset="0"/>
                <a:ea typeface="DengXian" panose="02010600030101010101" pitchFamily="2" charset="-122"/>
                <a:cs typeface="Times New Roman" panose="02020603050405020304" pitchFamily="18" charset="0"/>
              </a:rPr>
              <a:t>Most characters had one diagnosis.</a:t>
            </a:r>
            <a:endParaRPr lang="en-US" sz="2000">
              <a:latin typeface="Aptos" panose="020B0004020202020204" pitchFamily="34" charset="0"/>
            </a:endParaRPr>
          </a:p>
        </p:txBody>
      </p:sp>
      <p:graphicFrame>
        <p:nvGraphicFramePr>
          <p:cNvPr id="3" name="Chart 2">
            <a:extLst>
              <a:ext uri="{FF2B5EF4-FFF2-40B4-BE49-F238E27FC236}">
                <a16:creationId xmlns:a16="http://schemas.microsoft.com/office/drawing/2014/main" id="{54139F01-1731-2222-E874-9117E0AC6DA7}"/>
              </a:ext>
            </a:extLst>
          </p:cNvPr>
          <p:cNvGraphicFramePr/>
          <p:nvPr>
            <p:extLst>
              <p:ext uri="{D42A27DB-BD31-4B8C-83A1-F6EECF244321}">
                <p14:modId xmlns:p14="http://schemas.microsoft.com/office/powerpoint/2010/main" val="1822840669"/>
              </p:ext>
            </p:extLst>
          </p:nvPr>
        </p:nvGraphicFramePr>
        <p:xfrm>
          <a:off x="700685" y="1409455"/>
          <a:ext cx="7286227" cy="525018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A113DBFD-8479-1DB8-077D-154F19EC67C2}"/>
              </a:ext>
            </a:extLst>
          </p:cNvPr>
          <p:cNvSpPr txBox="1"/>
          <p:nvPr/>
        </p:nvSpPr>
        <p:spPr>
          <a:xfrm>
            <a:off x="8248649" y="5608562"/>
            <a:ext cx="3524250" cy="1015663"/>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a:spAutoFit/>
          </a:bodyPr>
          <a:lstStyle/>
          <a:p>
            <a:r>
              <a:rPr lang="en-US" sz="1600" b="1">
                <a:latin typeface="Aptos" panose="020B0004020202020204" pitchFamily="34" charset="0"/>
              </a:rPr>
              <a:t>Neurodivergent characters in YA fiction: who is being represented?</a:t>
            </a:r>
          </a:p>
          <a:p>
            <a:r>
              <a:rPr lang="en-US" sz="1400" b="1">
                <a:solidFill>
                  <a:schemeClr val="bg1">
                    <a:lumMod val="95000"/>
                  </a:schemeClr>
                </a:solidFill>
                <a:latin typeface="Aptos" panose="020B0004020202020204" pitchFamily="34" charset="0"/>
                <a:hlinkClick r:id="rId4">
                  <a:extLst>
                    <a:ext uri="{A12FA001-AC4F-418D-AE19-62706E023703}">
                      <ahyp:hlinkClr xmlns:ahyp="http://schemas.microsoft.com/office/drawing/2018/hyperlinkcolor" val="tx"/>
                    </a:ext>
                  </a:extLst>
                </a:hlinkClick>
              </a:rPr>
              <a:t>www.scottishbooktrust.com/articles/neurodivergent-characters-in-ya-fiction</a:t>
            </a:r>
            <a:endParaRPr lang="en-US" sz="1400" b="1">
              <a:solidFill>
                <a:schemeClr val="bg1">
                  <a:lumMod val="95000"/>
                </a:schemeClr>
              </a:solidFill>
              <a:latin typeface="Aptos" panose="020B0004020202020204" pitchFamily="34" charset="0"/>
            </a:endParaRPr>
          </a:p>
        </p:txBody>
      </p:sp>
    </p:spTree>
    <p:extLst>
      <p:ext uri="{BB962C8B-B14F-4D97-AF65-F5344CB8AC3E}">
        <p14:creationId xmlns:p14="http://schemas.microsoft.com/office/powerpoint/2010/main" val="3441256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4D6DB-FC3B-04BA-FAF9-4F7624D869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FFF951-14A8-3CC4-DF4D-19DA662A143F}"/>
              </a:ext>
            </a:extLst>
          </p:cNvPr>
          <p:cNvSpPr>
            <a:spLocks noGrp="1"/>
          </p:cNvSpPr>
          <p:nvPr>
            <p:ph type="title"/>
          </p:nvPr>
        </p:nvSpPr>
        <p:spPr/>
        <p:txBody>
          <a:bodyPr/>
          <a:lstStyle/>
          <a:p>
            <a:r>
              <a:rPr lang="en-US" b="1" i="0">
                <a:solidFill>
                  <a:srgbClr val="000000"/>
                </a:solidFill>
                <a:effectLst/>
                <a:latin typeface="Aptos" panose="020B0004020202020204" pitchFamily="34" charset="0"/>
              </a:rPr>
              <a:t>Database</a:t>
            </a:r>
            <a:endParaRPr lang="en-US">
              <a:latin typeface="Aptos" panose="020B0004020202020204" pitchFamily="34" charset="0"/>
            </a:endParaRPr>
          </a:p>
        </p:txBody>
      </p:sp>
      <p:sp>
        <p:nvSpPr>
          <p:cNvPr id="6" name="TextBox 5">
            <a:extLst>
              <a:ext uri="{FF2B5EF4-FFF2-40B4-BE49-F238E27FC236}">
                <a16:creationId xmlns:a16="http://schemas.microsoft.com/office/drawing/2014/main" id="{6A9DACFD-31F5-06F8-C4D0-493AF73F637F}"/>
              </a:ext>
            </a:extLst>
          </p:cNvPr>
          <p:cNvSpPr txBox="1"/>
          <p:nvPr/>
        </p:nvSpPr>
        <p:spPr>
          <a:xfrm>
            <a:off x="7700503" y="4411066"/>
            <a:ext cx="4267199" cy="1323439"/>
          </a:xfrm>
          <a:prstGeom prst="rect">
            <a:avLst/>
          </a:prstGeom>
          <a:noFill/>
        </p:spPr>
        <p:txBody>
          <a:bodyPr wrap="square" rtlCol="0">
            <a:spAutoFit/>
          </a:bodyPr>
          <a:lstStyle/>
          <a:p>
            <a:r>
              <a:rPr lang="en-GB" sz="2000" dirty="0">
                <a:latin typeface="Aptos" panose="020B0004020202020204" pitchFamily="34" charset="0"/>
                <a:hlinkClick r:id="rId3">
                  <a:extLst>
                    <a:ext uri="{A12FA001-AC4F-418D-AE19-62706E023703}">
                      <ahyp:hlinkClr xmlns:ahyp="http://schemas.microsoft.com/office/drawing/2018/hyperlinkcolor" val="tx"/>
                    </a:ext>
                  </a:extLst>
                </a:hlinkClick>
              </a:rPr>
              <a:t>Access via our website: </a:t>
            </a:r>
            <a:r>
              <a:rPr lang="en-GB" sz="2000" dirty="0">
                <a:solidFill>
                  <a:srgbClr val="F7A901"/>
                </a:solidFill>
                <a:latin typeface="Aptos" panose="020B0004020202020204" pitchFamily="34" charset="0"/>
                <a:hlinkClick r:id="rId3">
                  <a:extLst>
                    <a:ext uri="{A12FA001-AC4F-418D-AE19-62706E023703}">
                      <ahyp:hlinkClr xmlns:ahyp="http://schemas.microsoft.com/office/drawing/2018/hyperlinkcolor" val="tx"/>
                    </a:ext>
                  </a:extLst>
                </a:hlinkClick>
              </a:rPr>
              <a:t>https://blogs.ed.ac.uk/literacylab/current-projects/neurodiversity-and-narrative-fiction/</a:t>
            </a:r>
            <a:endParaRPr lang="en-US" sz="2000" dirty="0">
              <a:solidFill>
                <a:srgbClr val="F7A901"/>
              </a:solidFill>
              <a:latin typeface="Aptos" panose="020B0004020202020204" pitchFamily="34" charset="0"/>
            </a:endParaRPr>
          </a:p>
        </p:txBody>
      </p:sp>
      <p:pic>
        <p:nvPicPr>
          <p:cNvPr id="4" name="Picture 3" descr="A logo of a university&#10;&#10;Description automatically generated">
            <a:extLst>
              <a:ext uri="{FF2B5EF4-FFF2-40B4-BE49-F238E27FC236}">
                <a16:creationId xmlns:a16="http://schemas.microsoft.com/office/drawing/2014/main" id="{37694FF1-A400-912C-773A-130802997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pic>
        <p:nvPicPr>
          <p:cNvPr id="9" name="Picture 8" descr="A screenshot of a computer&#10;&#10;Description automatically generated">
            <a:extLst>
              <a:ext uri="{FF2B5EF4-FFF2-40B4-BE49-F238E27FC236}">
                <a16:creationId xmlns:a16="http://schemas.microsoft.com/office/drawing/2014/main" id="{39411885-25EB-E1A0-938B-14F85BBA1E05}"/>
              </a:ext>
            </a:extLst>
          </p:cNvPr>
          <p:cNvPicPr>
            <a:picLocks noChangeAspect="1"/>
          </p:cNvPicPr>
          <p:nvPr/>
        </p:nvPicPr>
        <p:blipFill rotWithShape="1">
          <a:blip r:embed="rId5">
            <a:extLst>
              <a:ext uri="{28A0092B-C50C-407E-A947-70E740481C1C}">
                <a14:useLocalDpi xmlns:a14="http://schemas.microsoft.com/office/drawing/2010/main" val="0"/>
              </a:ext>
            </a:extLst>
          </a:blip>
          <a:srcRect l="13750" t="11184" r="14677" b="6523"/>
          <a:stretch/>
        </p:blipFill>
        <p:spPr>
          <a:xfrm>
            <a:off x="554907" y="1791208"/>
            <a:ext cx="6737397" cy="4357483"/>
          </a:xfrm>
          <a:prstGeom prst="rect">
            <a:avLst/>
          </a:prstGeom>
          <a:ln w="3175">
            <a:solidFill>
              <a:schemeClr val="tx1"/>
            </a:solidFill>
          </a:ln>
          <a:effectLst>
            <a:outerShdw blurRad="50800" dist="38100" dir="2700000" algn="tl" rotWithShape="0">
              <a:prstClr val="black">
                <a:alpha val="40000"/>
              </a:prstClr>
            </a:outerShdw>
          </a:effectLst>
        </p:spPr>
      </p:pic>
      <p:pic>
        <p:nvPicPr>
          <p:cNvPr id="7" name="Picture 6" descr="A screenshot of a computer&#10;&#10;Description automatically generated">
            <a:extLst>
              <a:ext uri="{FF2B5EF4-FFF2-40B4-BE49-F238E27FC236}">
                <a16:creationId xmlns:a16="http://schemas.microsoft.com/office/drawing/2014/main" id="{BA454FC1-3B84-C736-9083-83BB13428CCF}"/>
              </a:ext>
            </a:extLst>
          </p:cNvPr>
          <p:cNvPicPr>
            <a:picLocks noChangeAspect="1"/>
          </p:cNvPicPr>
          <p:nvPr/>
        </p:nvPicPr>
        <p:blipFill rotWithShape="1">
          <a:blip r:embed="rId6">
            <a:extLst>
              <a:ext uri="{28A0092B-C50C-407E-A947-70E740481C1C}">
                <a14:useLocalDpi xmlns:a14="http://schemas.microsoft.com/office/drawing/2010/main" val="0"/>
              </a:ext>
            </a:extLst>
          </a:blip>
          <a:srcRect t="4301" r="583" b="5324"/>
          <a:stretch/>
        </p:blipFill>
        <p:spPr>
          <a:xfrm>
            <a:off x="5323146" y="909334"/>
            <a:ext cx="6313947" cy="3228565"/>
          </a:xfrm>
          <a:prstGeom prst="rect">
            <a:avLst/>
          </a:prstGeom>
          <a:ln w="3175">
            <a:solidFill>
              <a:schemeClr val="tx1"/>
            </a:solidFill>
          </a:ln>
          <a:effectLst>
            <a:outerShdw blurRad="50800" dist="38100" dir="2700000" algn="tl" rotWithShape="0">
              <a:prstClr val="black">
                <a:alpha val="40000"/>
              </a:prstClr>
            </a:outerShdw>
          </a:effectLst>
        </p:spPr>
      </p:pic>
      <p:sp>
        <p:nvSpPr>
          <p:cNvPr id="12" name="Rectangle 11">
            <a:extLst>
              <a:ext uri="{FF2B5EF4-FFF2-40B4-BE49-F238E27FC236}">
                <a16:creationId xmlns:a16="http://schemas.microsoft.com/office/drawing/2014/main" id="{0C9AE007-4DAA-C400-4054-05330FB33B1A}"/>
              </a:ext>
            </a:extLst>
          </p:cNvPr>
          <p:cNvSpPr/>
          <p:nvPr/>
        </p:nvSpPr>
        <p:spPr>
          <a:xfrm>
            <a:off x="2241755" y="5220928"/>
            <a:ext cx="5260257" cy="1120877"/>
          </a:xfrm>
          <a:prstGeom prst="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8339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BC4F5-63A4-D5D1-BCA3-ED78D9A857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A40C7B-709D-5443-27A9-508035DC07BE}"/>
              </a:ext>
            </a:extLst>
          </p:cNvPr>
          <p:cNvSpPr>
            <a:spLocks noGrp="1"/>
          </p:cNvSpPr>
          <p:nvPr>
            <p:ph type="title"/>
          </p:nvPr>
        </p:nvSpPr>
        <p:spPr/>
        <p:txBody>
          <a:bodyPr/>
          <a:lstStyle/>
          <a:p>
            <a:r>
              <a:rPr lang="en-US" b="1" i="0" dirty="0">
                <a:solidFill>
                  <a:srgbClr val="000000"/>
                </a:solidFill>
                <a:effectLst/>
                <a:latin typeface="Aptos" panose="020B0004020202020204" pitchFamily="34" charset="0"/>
              </a:rPr>
              <a:t>Interviews</a:t>
            </a:r>
            <a:endParaRPr lang="en-US" dirty="0">
              <a:latin typeface="Aptos" panose="020B0004020202020204" pitchFamily="34" charset="0"/>
            </a:endParaRPr>
          </a:p>
        </p:txBody>
      </p:sp>
      <p:sp>
        <p:nvSpPr>
          <p:cNvPr id="3" name="Content Placeholder 2">
            <a:extLst>
              <a:ext uri="{FF2B5EF4-FFF2-40B4-BE49-F238E27FC236}">
                <a16:creationId xmlns:a16="http://schemas.microsoft.com/office/drawing/2014/main" id="{1E0AC628-1555-75DE-150F-EB5D2DC8F8A7}"/>
              </a:ext>
            </a:extLst>
          </p:cNvPr>
          <p:cNvSpPr>
            <a:spLocks noGrp="1"/>
          </p:cNvSpPr>
          <p:nvPr>
            <p:ph idx="1"/>
          </p:nvPr>
        </p:nvSpPr>
        <p:spPr>
          <a:xfrm>
            <a:off x="233916" y="1690688"/>
            <a:ext cx="11368270" cy="853407"/>
          </a:xfrm>
        </p:spPr>
        <p:txBody>
          <a:bodyPr>
            <a:noAutofit/>
          </a:bodyPr>
          <a:lstStyle/>
          <a:p>
            <a:pPr marL="0" indent="0" algn="ctr">
              <a:buNone/>
            </a:pPr>
            <a:r>
              <a:rPr lang="en-GB" dirty="0">
                <a:solidFill>
                  <a:srgbClr val="000000"/>
                </a:solidFill>
                <a:latin typeface="Aptos" panose="020B0004020202020204" pitchFamily="34" charset="0"/>
              </a:rPr>
              <a:t>Neurodivergent young people’s perceptions of representation in YA fiction</a:t>
            </a:r>
            <a:endParaRPr lang="en-US" dirty="0">
              <a:latin typeface="Aptos" panose="020B0004020202020204" pitchFamily="34" charset="0"/>
            </a:endParaRPr>
          </a:p>
        </p:txBody>
      </p:sp>
      <p:sp>
        <p:nvSpPr>
          <p:cNvPr id="5" name="TextBox 4">
            <a:extLst>
              <a:ext uri="{FF2B5EF4-FFF2-40B4-BE49-F238E27FC236}">
                <a16:creationId xmlns:a16="http://schemas.microsoft.com/office/drawing/2014/main" id="{31684596-2028-6B4D-3703-2A2DA7F4A483}"/>
              </a:ext>
            </a:extLst>
          </p:cNvPr>
          <p:cNvSpPr txBox="1"/>
          <p:nvPr/>
        </p:nvSpPr>
        <p:spPr>
          <a:xfrm>
            <a:off x="838200" y="2740087"/>
            <a:ext cx="10692982" cy="430887"/>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pPr algn="ctr"/>
            <a:r>
              <a:rPr lang="en-US" sz="2200" b="0" i="0" dirty="0">
                <a:solidFill>
                  <a:srgbClr val="000000"/>
                </a:solidFill>
                <a:effectLst/>
                <a:latin typeface="Aptos" panose="020B0004020202020204" pitchFamily="34" charset="0"/>
              </a:rPr>
              <a:t>N=16 neurodivergent young people (14–16-years-old) from 2 Scottish secondary schools</a:t>
            </a:r>
            <a:endParaRPr lang="en-GB" sz="2200" b="1" dirty="0">
              <a:latin typeface="Aptos" panose="020B0004020202020204" pitchFamily="34" charset="0"/>
            </a:endParaRPr>
          </a:p>
        </p:txBody>
      </p:sp>
      <p:sp>
        <p:nvSpPr>
          <p:cNvPr id="4" name="TextBox 3">
            <a:extLst>
              <a:ext uri="{FF2B5EF4-FFF2-40B4-BE49-F238E27FC236}">
                <a16:creationId xmlns:a16="http://schemas.microsoft.com/office/drawing/2014/main" id="{3B2A1A33-F3BF-0342-37E9-5D01E68BDC0C}"/>
              </a:ext>
            </a:extLst>
          </p:cNvPr>
          <p:cNvSpPr txBox="1"/>
          <p:nvPr/>
        </p:nvSpPr>
        <p:spPr>
          <a:xfrm>
            <a:off x="2109358" y="3478571"/>
            <a:ext cx="9244442" cy="1323439"/>
          </a:xfrm>
          <a:prstGeom prst="rect">
            <a:avLst/>
          </a:prstGeom>
          <a:noFill/>
        </p:spPr>
        <p:txBody>
          <a:bodyPr wrap="square" rtlCol="0">
            <a:spAutoFit/>
          </a:bodyPr>
          <a:lstStyle/>
          <a:p>
            <a:r>
              <a:rPr lang="en-US" sz="2000" b="0" i="0" dirty="0">
                <a:effectLst/>
                <a:latin typeface="Aptos" panose="020B0004020202020204" pitchFamily="34" charset="0"/>
              </a:rPr>
              <a:t>Webber, C., Santi, E., Crompton, C. J., Fletcher-Watson, S., &amp; McGeown, S. (2024). Representation in fiction books: Neurodivergent young people's perceptions of the benefits and potential harms.  </a:t>
            </a:r>
            <a:r>
              <a:rPr lang="en-US" sz="2000" b="0" i="1" dirty="0">
                <a:effectLst/>
                <a:latin typeface="Aptos" panose="020B0004020202020204" pitchFamily="34" charset="0"/>
              </a:rPr>
              <a:t>Neurodiversity, 2</a:t>
            </a:r>
            <a:r>
              <a:rPr lang="en-US" sz="2000" b="0" i="0" dirty="0">
                <a:effectLst/>
                <a:latin typeface="Aptos" panose="020B0004020202020204" pitchFamily="34" charset="0"/>
              </a:rPr>
              <a:t>, </a:t>
            </a:r>
            <a:r>
              <a:rPr lang="en-US" sz="2000" b="0" i="0" u="none" strike="noStrike" dirty="0">
                <a:solidFill>
                  <a:srgbClr val="F7A901"/>
                </a:solidFill>
                <a:effectLst/>
                <a:latin typeface="Aptos" panose="020B0004020202020204" pitchFamily="34" charset="0"/>
                <a:hlinkClick r:id="rId2">
                  <a:extLst>
                    <a:ext uri="{A12FA001-AC4F-418D-AE19-62706E023703}">
                      <ahyp:hlinkClr xmlns:ahyp="http://schemas.microsoft.com/office/drawing/2018/hyperlinkcolor" val="tx"/>
                    </a:ext>
                  </a:extLst>
                </a:hlinkClick>
              </a:rPr>
              <a:t>https://doi.org/10.1177/27546330241237881</a:t>
            </a:r>
            <a:endParaRPr lang="en-US" sz="2000" dirty="0">
              <a:solidFill>
                <a:srgbClr val="F7A901"/>
              </a:solidFill>
              <a:latin typeface="Aptos" panose="020B0004020202020204" pitchFamily="34" charset="0"/>
            </a:endParaRPr>
          </a:p>
        </p:txBody>
      </p:sp>
      <p:pic>
        <p:nvPicPr>
          <p:cNvPr id="7" name="Picture 6">
            <a:extLst>
              <a:ext uri="{FF2B5EF4-FFF2-40B4-BE49-F238E27FC236}">
                <a16:creationId xmlns:a16="http://schemas.microsoft.com/office/drawing/2014/main" id="{E294F434-297D-BDA2-9657-68A6BB838EF5}"/>
              </a:ext>
            </a:extLst>
          </p:cNvPr>
          <p:cNvPicPr>
            <a:picLocks noChangeAspect="1"/>
          </p:cNvPicPr>
          <p:nvPr/>
        </p:nvPicPr>
        <p:blipFill>
          <a:blip r:embed="rId3"/>
          <a:stretch>
            <a:fillRect/>
          </a:stretch>
        </p:blipFill>
        <p:spPr>
          <a:xfrm>
            <a:off x="728995" y="3600352"/>
            <a:ext cx="1064411" cy="1046564"/>
          </a:xfrm>
          <a:prstGeom prst="rect">
            <a:avLst/>
          </a:prstGeom>
        </p:spPr>
      </p:pic>
      <p:pic>
        <p:nvPicPr>
          <p:cNvPr id="6" name="Picture 5" descr="A logo of a university&#10;&#10;Description automatically generated">
            <a:extLst>
              <a:ext uri="{FF2B5EF4-FFF2-40B4-BE49-F238E27FC236}">
                <a16:creationId xmlns:a16="http://schemas.microsoft.com/office/drawing/2014/main" id="{ECEBEC52-0DCA-2B26-66C7-6473110BBA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8" name="TextBox 7">
            <a:extLst>
              <a:ext uri="{FF2B5EF4-FFF2-40B4-BE49-F238E27FC236}">
                <a16:creationId xmlns:a16="http://schemas.microsoft.com/office/drawing/2014/main" id="{8C0D3F78-1D10-534B-D287-BCA634326A66}"/>
              </a:ext>
            </a:extLst>
          </p:cNvPr>
          <p:cNvSpPr txBox="1"/>
          <p:nvPr/>
        </p:nvSpPr>
        <p:spPr>
          <a:xfrm>
            <a:off x="2038353" y="5243088"/>
            <a:ext cx="9563833" cy="1015663"/>
          </a:xfrm>
          <a:prstGeom prst="rect">
            <a:avLst/>
          </a:prstGeom>
          <a:noFill/>
        </p:spPr>
        <p:txBody>
          <a:bodyPr wrap="square" rtlCol="0">
            <a:spAutoFit/>
          </a:bodyPr>
          <a:lstStyle/>
          <a:p>
            <a:r>
              <a:rPr lang="en-US" sz="2000" b="0" i="0" dirty="0">
                <a:effectLst/>
                <a:latin typeface="Aptos" panose="020B0004020202020204" pitchFamily="34" charset="0"/>
              </a:rPr>
              <a:t>Webber, C., Santi, E., </a:t>
            </a:r>
            <a:r>
              <a:rPr lang="en-US" sz="2000" b="0" i="0" dirty="0" err="1">
                <a:effectLst/>
                <a:latin typeface="Aptos" panose="020B0004020202020204" pitchFamily="34" charset="0"/>
              </a:rPr>
              <a:t>Cebula</a:t>
            </a:r>
            <a:r>
              <a:rPr lang="en-US" sz="2000" b="0" i="0" dirty="0">
                <a:effectLst/>
                <a:latin typeface="Aptos" panose="020B0004020202020204" pitchFamily="34" charset="0"/>
              </a:rPr>
              <a:t>, K., Crompton, C. J., Fletcher-Watson, S., &amp; McGeown, S. (2024). Representation of neurodivergence in fiction books: Exploring neurodivergent young peoples' perspectives. </a:t>
            </a:r>
            <a:r>
              <a:rPr lang="en-US" sz="2000" b="0" i="1" dirty="0">
                <a:effectLst/>
                <a:latin typeface="Aptos" panose="020B0004020202020204" pitchFamily="34" charset="0"/>
              </a:rPr>
              <a:t>Literacy</a:t>
            </a:r>
            <a:r>
              <a:rPr lang="en-US" sz="2000" b="0" i="0" dirty="0">
                <a:effectLst/>
                <a:latin typeface="Aptos" panose="020B0004020202020204" pitchFamily="34" charset="0"/>
              </a:rPr>
              <a:t>. </a:t>
            </a:r>
            <a:r>
              <a:rPr lang="en-US" sz="2000" b="0" i="0" dirty="0">
                <a:solidFill>
                  <a:srgbClr val="F7A901"/>
                </a:solidFill>
                <a:effectLst/>
                <a:latin typeface="Aptos" panose="020B0004020202020204" pitchFamily="34" charset="0"/>
                <a:hlinkClick r:id="rId5">
                  <a:extLst>
                    <a:ext uri="{A12FA001-AC4F-418D-AE19-62706E023703}">
                      <ahyp:hlinkClr xmlns:ahyp="http://schemas.microsoft.com/office/drawing/2018/hyperlinkcolor" val="tx"/>
                    </a:ext>
                  </a:extLst>
                </a:hlinkClick>
              </a:rPr>
              <a:t>https://doi.org/10.1111/lit.12369</a:t>
            </a:r>
            <a:endParaRPr lang="en-US" sz="2000" dirty="0">
              <a:solidFill>
                <a:srgbClr val="F7A901"/>
              </a:solidFill>
              <a:latin typeface="Aptos" panose="020B0004020202020204" pitchFamily="34" charset="0"/>
            </a:endParaRPr>
          </a:p>
        </p:txBody>
      </p:sp>
      <p:pic>
        <p:nvPicPr>
          <p:cNvPr id="10" name="Picture 9">
            <a:extLst>
              <a:ext uri="{FF2B5EF4-FFF2-40B4-BE49-F238E27FC236}">
                <a16:creationId xmlns:a16="http://schemas.microsoft.com/office/drawing/2014/main" id="{2E07FE3B-9923-75E5-DF0B-476A6ADE7EB0}"/>
              </a:ext>
            </a:extLst>
          </p:cNvPr>
          <p:cNvPicPr>
            <a:picLocks noChangeAspect="1"/>
          </p:cNvPicPr>
          <p:nvPr/>
        </p:nvPicPr>
        <p:blipFill>
          <a:blip r:embed="rId6"/>
          <a:stretch>
            <a:fillRect/>
          </a:stretch>
        </p:blipFill>
        <p:spPr>
          <a:xfrm>
            <a:off x="728995" y="5243088"/>
            <a:ext cx="1046565" cy="1046565"/>
          </a:xfrm>
          <a:prstGeom prst="rect">
            <a:avLst/>
          </a:prstGeom>
        </p:spPr>
      </p:pic>
    </p:spTree>
    <p:extLst>
      <p:ext uri="{BB962C8B-B14F-4D97-AF65-F5344CB8AC3E}">
        <p14:creationId xmlns:p14="http://schemas.microsoft.com/office/powerpoint/2010/main" val="35463166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FAC60-B96C-D0C7-C372-F8BED88D8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41177-A691-D921-F887-2655D4355B45}"/>
              </a:ext>
            </a:extLst>
          </p:cNvPr>
          <p:cNvSpPr>
            <a:spLocks noGrp="1"/>
          </p:cNvSpPr>
          <p:nvPr>
            <p:ph type="title"/>
          </p:nvPr>
        </p:nvSpPr>
        <p:spPr>
          <a:xfrm>
            <a:off x="838197" y="503509"/>
            <a:ext cx="10515600" cy="1325563"/>
          </a:xfrm>
        </p:spPr>
        <p:txBody>
          <a:bodyPr/>
          <a:lstStyle/>
          <a:p>
            <a:r>
              <a:rPr lang="en-GB" b="1">
                <a:solidFill>
                  <a:srgbClr val="000000"/>
                </a:solidFill>
                <a:latin typeface="Aptos" panose="020B0004020202020204" pitchFamily="34" charset="0"/>
              </a:rPr>
              <a:t>What are the benefits of </a:t>
            </a:r>
            <a:r>
              <a:rPr lang="en-US" b="1">
                <a:solidFill>
                  <a:srgbClr val="000000"/>
                </a:solidFill>
                <a:latin typeface="Aptos" panose="020B0004020202020204" pitchFamily="34" charset="0"/>
              </a:rPr>
              <a:t>neurodivergent representation?</a:t>
            </a:r>
            <a:endParaRPr lang="en-US">
              <a:latin typeface="Aptos" panose="020B0004020202020204" pitchFamily="34" charset="0"/>
            </a:endParaRPr>
          </a:p>
        </p:txBody>
      </p:sp>
      <p:sp>
        <p:nvSpPr>
          <p:cNvPr id="5" name="TextBox 4">
            <a:extLst>
              <a:ext uri="{FF2B5EF4-FFF2-40B4-BE49-F238E27FC236}">
                <a16:creationId xmlns:a16="http://schemas.microsoft.com/office/drawing/2014/main" id="{CCC79596-6BA6-4D8D-7FD4-9B529488F0F2}"/>
              </a:ext>
            </a:extLst>
          </p:cNvPr>
          <p:cNvSpPr txBox="1"/>
          <p:nvPr/>
        </p:nvSpPr>
        <p:spPr>
          <a:xfrm>
            <a:off x="838197" y="2327656"/>
            <a:ext cx="10515597" cy="830997"/>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US" sz="2400" b="1" i="0">
                <a:solidFill>
                  <a:srgbClr val="000000"/>
                </a:solidFill>
                <a:effectLst/>
                <a:latin typeface="Aptos" panose="020B0004020202020204" pitchFamily="34" charset="0"/>
              </a:rPr>
              <a:t>1. Helps neurodivergent young people to understand and accept their neurodivergent identity</a:t>
            </a:r>
          </a:p>
        </p:txBody>
      </p:sp>
      <p:pic>
        <p:nvPicPr>
          <p:cNvPr id="3" name="Picture 2" descr="A logo of a university&#10;&#10;Description automatically generated">
            <a:extLst>
              <a:ext uri="{FF2B5EF4-FFF2-40B4-BE49-F238E27FC236}">
                <a16:creationId xmlns:a16="http://schemas.microsoft.com/office/drawing/2014/main" id="{F72063B5-D754-7340-4301-CB8E457E4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9" name="TextBox 8">
            <a:extLst>
              <a:ext uri="{FF2B5EF4-FFF2-40B4-BE49-F238E27FC236}">
                <a16:creationId xmlns:a16="http://schemas.microsoft.com/office/drawing/2014/main" id="{D277D7EA-8C97-5877-1246-FA1EC073F3E7}"/>
              </a:ext>
            </a:extLst>
          </p:cNvPr>
          <p:cNvSpPr txBox="1"/>
          <p:nvPr/>
        </p:nvSpPr>
        <p:spPr>
          <a:xfrm>
            <a:off x="838196" y="3378200"/>
            <a:ext cx="10515597" cy="2308324"/>
          </a:xfrm>
          <a:prstGeom prst="rect">
            <a:avLst/>
          </a:prstGeom>
          <a:noFill/>
        </p:spPr>
        <p:txBody>
          <a:bodyPr wrap="square" rtlCol="0">
            <a:spAutoFit/>
          </a:bodyPr>
          <a:lstStyle/>
          <a:p>
            <a:pPr algn="ctr"/>
            <a:r>
              <a:rPr lang="en-US" sz="2400">
                <a:solidFill>
                  <a:srgbClr val="000000"/>
                </a:solidFill>
                <a:effectLst/>
                <a:latin typeface="Aptos" panose="020B0004020202020204" pitchFamily="34" charset="0"/>
              </a:rPr>
              <a:t>“if I was to read a book that, like, accurately represented someone with a similar neurodivergence to me… I’d sort of understand and be able to, like, connect [my] experiences to </a:t>
            </a:r>
            <a:r>
              <a:rPr lang="en-US" sz="2400" err="1">
                <a:solidFill>
                  <a:srgbClr val="000000"/>
                </a:solidFill>
                <a:effectLst/>
                <a:latin typeface="Aptos" panose="020B0004020202020204" pitchFamily="34" charset="0"/>
              </a:rPr>
              <a:t>neurodivergency</a:t>
            </a:r>
            <a:r>
              <a:rPr lang="en-US" sz="2400">
                <a:solidFill>
                  <a:srgbClr val="000000"/>
                </a:solidFill>
                <a:effectLst/>
                <a:latin typeface="Aptos" panose="020B0004020202020204" pitchFamily="34" charset="0"/>
              </a:rPr>
              <a:t>.”</a:t>
            </a:r>
          </a:p>
          <a:p>
            <a:pPr algn="ctr"/>
            <a:endParaRPr lang="en-US" sz="2400">
              <a:solidFill>
                <a:srgbClr val="000000"/>
              </a:solidFill>
              <a:latin typeface="Aptos" panose="020B0004020202020204" pitchFamily="34" charset="0"/>
            </a:endParaRPr>
          </a:p>
          <a:p>
            <a:pPr algn="ctr"/>
            <a:r>
              <a:rPr lang="en-US" sz="2400">
                <a:latin typeface="Aptos" panose="020B0004020202020204" pitchFamily="34" charset="0"/>
              </a:rPr>
              <a:t>“[The book] was about accepting that this is a thing that you have, and that it has strong points as well. That it is not all bad.”</a:t>
            </a:r>
            <a:endParaRPr lang="en-GB" sz="2400">
              <a:latin typeface="Aptos" panose="020B0004020202020204" pitchFamily="34" charset="0"/>
            </a:endParaRPr>
          </a:p>
        </p:txBody>
      </p:sp>
    </p:spTree>
    <p:extLst>
      <p:ext uri="{BB962C8B-B14F-4D97-AF65-F5344CB8AC3E}">
        <p14:creationId xmlns:p14="http://schemas.microsoft.com/office/powerpoint/2010/main" val="1202719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FAC60-B96C-D0C7-C372-F8BED88D8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41177-A691-D921-F887-2655D4355B45}"/>
              </a:ext>
            </a:extLst>
          </p:cNvPr>
          <p:cNvSpPr>
            <a:spLocks noGrp="1"/>
          </p:cNvSpPr>
          <p:nvPr>
            <p:ph type="title"/>
          </p:nvPr>
        </p:nvSpPr>
        <p:spPr>
          <a:xfrm>
            <a:off x="838197" y="503509"/>
            <a:ext cx="10515600" cy="1325563"/>
          </a:xfrm>
        </p:spPr>
        <p:txBody>
          <a:bodyPr/>
          <a:lstStyle/>
          <a:p>
            <a:r>
              <a:rPr lang="en-GB" b="1">
                <a:solidFill>
                  <a:srgbClr val="000000"/>
                </a:solidFill>
                <a:latin typeface="Aptos" panose="020B0004020202020204" pitchFamily="34" charset="0"/>
              </a:rPr>
              <a:t>What are the benefits of </a:t>
            </a:r>
            <a:r>
              <a:rPr lang="en-US" b="1">
                <a:solidFill>
                  <a:srgbClr val="000000"/>
                </a:solidFill>
                <a:latin typeface="Aptos" panose="020B0004020202020204" pitchFamily="34" charset="0"/>
              </a:rPr>
              <a:t>neurodivergent representation?</a:t>
            </a:r>
            <a:endParaRPr lang="en-US">
              <a:latin typeface="Aptos" panose="020B0004020202020204" pitchFamily="34" charset="0"/>
            </a:endParaRPr>
          </a:p>
        </p:txBody>
      </p:sp>
      <p:sp>
        <p:nvSpPr>
          <p:cNvPr id="7" name="TextBox 6">
            <a:extLst>
              <a:ext uri="{FF2B5EF4-FFF2-40B4-BE49-F238E27FC236}">
                <a16:creationId xmlns:a16="http://schemas.microsoft.com/office/drawing/2014/main" id="{E0A09B4A-7736-03DA-0A03-9FD715714E0B}"/>
              </a:ext>
            </a:extLst>
          </p:cNvPr>
          <p:cNvSpPr txBox="1"/>
          <p:nvPr/>
        </p:nvSpPr>
        <p:spPr>
          <a:xfrm>
            <a:off x="838196" y="2598003"/>
            <a:ext cx="10515597" cy="830997"/>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US" sz="2400" b="1" i="0">
                <a:solidFill>
                  <a:srgbClr val="000000"/>
                </a:solidFill>
                <a:effectLst/>
                <a:latin typeface="Aptos" panose="020B0004020202020204" pitchFamily="34" charset="0"/>
              </a:rPr>
              <a:t>2. Helps neurodivergent young </a:t>
            </a:r>
            <a:r>
              <a:rPr lang="en-US" sz="2400" b="1">
                <a:solidFill>
                  <a:srgbClr val="000000"/>
                </a:solidFill>
                <a:latin typeface="Aptos" panose="020B0004020202020204" pitchFamily="34" charset="0"/>
              </a:rPr>
              <a:t>people </a:t>
            </a:r>
            <a:r>
              <a:rPr lang="en-US" sz="2400" b="1" i="0">
                <a:solidFill>
                  <a:srgbClr val="000000"/>
                </a:solidFill>
                <a:effectLst/>
                <a:latin typeface="Aptos" panose="020B0004020202020204" pitchFamily="34" charset="0"/>
              </a:rPr>
              <a:t>understand other neurodivergent identities</a:t>
            </a:r>
            <a:endParaRPr lang="en-GB" sz="2400" b="1">
              <a:latin typeface="Aptos" panose="020B0004020202020204" pitchFamily="34" charset="0"/>
            </a:endParaRPr>
          </a:p>
        </p:txBody>
      </p:sp>
      <p:pic>
        <p:nvPicPr>
          <p:cNvPr id="3" name="Picture 2" descr="A logo of a university&#10;&#10;Description automatically generated">
            <a:extLst>
              <a:ext uri="{FF2B5EF4-FFF2-40B4-BE49-F238E27FC236}">
                <a16:creationId xmlns:a16="http://schemas.microsoft.com/office/drawing/2014/main" id="{F72063B5-D754-7340-4301-CB8E457E4B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9" name="TextBox 8">
            <a:extLst>
              <a:ext uri="{FF2B5EF4-FFF2-40B4-BE49-F238E27FC236}">
                <a16:creationId xmlns:a16="http://schemas.microsoft.com/office/drawing/2014/main" id="{D277D7EA-8C97-5877-1246-FA1EC073F3E7}"/>
              </a:ext>
            </a:extLst>
          </p:cNvPr>
          <p:cNvSpPr txBox="1"/>
          <p:nvPr/>
        </p:nvSpPr>
        <p:spPr>
          <a:xfrm>
            <a:off x="838197" y="3750033"/>
            <a:ext cx="10515597" cy="1200329"/>
          </a:xfrm>
          <a:prstGeom prst="rect">
            <a:avLst/>
          </a:prstGeom>
          <a:noFill/>
        </p:spPr>
        <p:txBody>
          <a:bodyPr wrap="square" rtlCol="0">
            <a:spAutoFit/>
          </a:bodyPr>
          <a:lstStyle/>
          <a:p>
            <a:pPr algn="ctr"/>
            <a:r>
              <a:rPr lang="en-US" sz="2400">
                <a:solidFill>
                  <a:srgbClr val="000000"/>
                </a:solidFill>
                <a:effectLst/>
                <a:latin typeface="Aptos" panose="020B0004020202020204" pitchFamily="34" charset="0"/>
              </a:rPr>
              <a:t>“I know what neurodivergence I have, but I don’t know about what it's like to have other neurodivergences, so I think I could benefit from that by learning about others that have similar things to me, but not the same as what I have.”</a:t>
            </a:r>
            <a:endParaRPr lang="en-GB" sz="2400">
              <a:latin typeface="Aptos" panose="020B0004020202020204" pitchFamily="34" charset="0"/>
            </a:endParaRPr>
          </a:p>
        </p:txBody>
      </p:sp>
    </p:spTree>
    <p:extLst>
      <p:ext uri="{BB962C8B-B14F-4D97-AF65-F5344CB8AC3E}">
        <p14:creationId xmlns:p14="http://schemas.microsoft.com/office/powerpoint/2010/main" val="1196042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FAC60-B96C-D0C7-C372-F8BED88D8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41177-A691-D921-F887-2655D4355B45}"/>
              </a:ext>
            </a:extLst>
          </p:cNvPr>
          <p:cNvSpPr>
            <a:spLocks noGrp="1"/>
          </p:cNvSpPr>
          <p:nvPr>
            <p:ph type="title"/>
          </p:nvPr>
        </p:nvSpPr>
        <p:spPr>
          <a:xfrm>
            <a:off x="838197" y="503509"/>
            <a:ext cx="10515600" cy="1325563"/>
          </a:xfrm>
        </p:spPr>
        <p:txBody>
          <a:bodyPr/>
          <a:lstStyle/>
          <a:p>
            <a:r>
              <a:rPr lang="en-GB" b="1">
                <a:solidFill>
                  <a:srgbClr val="000000"/>
                </a:solidFill>
                <a:latin typeface="Aptos" panose="020B0004020202020204" pitchFamily="34" charset="0"/>
              </a:rPr>
              <a:t>What are the benefits of </a:t>
            </a:r>
            <a:r>
              <a:rPr lang="en-US" b="1">
                <a:solidFill>
                  <a:srgbClr val="000000"/>
                </a:solidFill>
                <a:latin typeface="Aptos" panose="020B0004020202020204" pitchFamily="34" charset="0"/>
              </a:rPr>
              <a:t>neurodivergent representation?</a:t>
            </a:r>
            <a:endParaRPr lang="en-US">
              <a:latin typeface="Aptos" panose="020B0004020202020204" pitchFamily="34" charset="0"/>
            </a:endParaRPr>
          </a:p>
        </p:txBody>
      </p:sp>
      <p:sp>
        <p:nvSpPr>
          <p:cNvPr id="7" name="TextBox 6">
            <a:extLst>
              <a:ext uri="{FF2B5EF4-FFF2-40B4-BE49-F238E27FC236}">
                <a16:creationId xmlns:a16="http://schemas.microsoft.com/office/drawing/2014/main" id="{E0A09B4A-7736-03DA-0A03-9FD715714E0B}"/>
              </a:ext>
            </a:extLst>
          </p:cNvPr>
          <p:cNvSpPr txBox="1"/>
          <p:nvPr/>
        </p:nvSpPr>
        <p:spPr>
          <a:xfrm>
            <a:off x="838195" y="2274838"/>
            <a:ext cx="10515597" cy="830997"/>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US" sz="2400" b="1">
                <a:solidFill>
                  <a:srgbClr val="000000"/>
                </a:solidFill>
                <a:latin typeface="Aptos" panose="020B0004020202020204" pitchFamily="34" charset="0"/>
              </a:rPr>
              <a:t>3</a:t>
            </a:r>
            <a:r>
              <a:rPr lang="en-US" sz="2400" b="1" i="0">
                <a:solidFill>
                  <a:srgbClr val="000000"/>
                </a:solidFill>
                <a:effectLst/>
                <a:latin typeface="Aptos" panose="020B0004020202020204" pitchFamily="34" charset="0"/>
              </a:rPr>
              <a:t>. Helps neurodivergent young </a:t>
            </a:r>
            <a:r>
              <a:rPr lang="en-US" sz="2400" b="1">
                <a:solidFill>
                  <a:srgbClr val="000000"/>
                </a:solidFill>
                <a:latin typeface="Aptos" panose="020B0004020202020204" pitchFamily="34" charset="0"/>
              </a:rPr>
              <a:t>people </a:t>
            </a:r>
            <a:r>
              <a:rPr lang="en-US" sz="2400" b="1" i="0">
                <a:solidFill>
                  <a:srgbClr val="000000"/>
                </a:solidFill>
                <a:effectLst/>
                <a:latin typeface="Aptos" panose="020B0004020202020204" pitchFamily="34" charset="0"/>
              </a:rPr>
              <a:t>feel positive emotions (e.g., happiness, comfort, safety)</a:t>
            </a:r>
            <a:endParaRPr lang="en-GB" sz="2400" b="1">
              <a:latin typeface="Aptos" panose="020B0004020202020204" pitchFamily="34" charset="0"/>
            </a:endParaRPr>
          </a:p>
        </p:txBody>
      </p:sp>
      <p:pic>
        <p:nvPicPr>
          <p:cNvPr id="3" name="Picture 2" descr="A logo of a university&#10;&#10;Description automatically generated">
            <a:extLst>
              <a:ext uri="{FF2B5EF4-FFF2-40B4-BE49-F238E27FC236}">
                <a16:creationId xmlns:a16="http://schemas.microsoft.com/office/drawing/2014/main" id="{F72063B5-D754-7340-4301-CB8E457E4B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9" name="TextBox 8">
            <a:extLst>
              <a:ext uri="{FF2B5EF4-FFF2-40B4-BE49-F238E27FC236}">
                <a16:creationId xmlns:a16="http://schemas.microsoft.com/office/drawing/2014/main" id="{D277D7EA-8C97-5877-1246-FA1EC073F3E7}"/>
              </a:ext>
            </a:extLst>
          </p:cNvPr>
          <p:cNvSpPr txBox="1"/>
          <p:nvPr/>
        </p:nvSpPr>
        <p:spPr>
          <a:xfrm>
            <a:off x="838195" y="3429000"/>
            <a:ext cx="10515597" cy="2308324"/>
          </a:xfrm>
          <a:prstGeom prst="rect">
            <a:avLst/>
          </a:prstGeom>
          <a:noFill/>
        </p:spPr>
        <p:txBody>
          <a:bodyPr wrap="square" rtlCol="0">
            <a:spAutoFit/>
          </a:bodyPr>
          <a:lstStyle/>
          <a:p>
            <a:pPr algn="ctr"/>
            <a:r>
              <a:rPr lang="en-US" sz="2400">
                <a:solidFill>
                  <a:srgbClr val="000000"/>
                </a:solidFill>
                <a:effectLst/>
                <a:latin typeface="Aptos" panose="020B0004020202020204" pitchFamily="34" charset="0"/>
              </a:rPr>
              <a:t>“I could like, figure out, like, a few things, like, that remind me of autism and stuff, and it's really cool to spot like stuff like that in characters … it made me feel, like, really comfortable and happy.”</a:t>
            </a:r>
          </a:p>
          <a:p>
            <a:pPr algn="ctr"/>
            <a:endParaRPr lang="en-US" sz="2400">
              <a:solidFill>
                <a:srgbClr val="000000"/>
              </a:solidFill>
              <a:latin typeface="Aptos" panose="020B0004020202020204" pitchFamily="34" charset="0"/>
            </a:endParaRPr>
          </a:p>
          <a:p>
            <a:pPr algn="ctr"/>
            <a:r>
              <a:rPr lang="en-US" sz="2400">
                <a:latin typeface="Aptos" panose="020B0004020202020204" pitchFamily="34" charset="0"/>
              </a:rPr>
              <a:t>“It could also be good for other people who may feel left out … and it can make them feel like they’re not alone, even though it is just a book.”</a:t>
            </a:r>
            <a:endParaRPr lang="en-GB" sz="2400">
              <a:latin typeface="Aptos" panose="020B0004020202020204" pitchFamily="34" charset="0"/>
            </a:endParaRPr>
          </a:p>
        </p:txBody>
      </p:sp>
    </p:spTree>
    <p:extLst>
      <p:ext uri="{BB962C8B-B14F-4D97-AF65-F5344CB8AC3E}">
        <p14:creationId xmlns:p14="http://schemas.microsoft.com/office/powerpoint/2010/main" val="3181775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FAC60-B96C-D0C7-C372-F8BED88D8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41177-A691-D921-F887-2655D4355B45}"/>
              </a:ext>
            </a:extLst>
          </p:cNvPr>
          <p:cNvSpPr>
            <a:spLocks noGrp="1"/>
          </p:cNvSpPr>
          <p:nvPr>
            <p:ph type="title"/>
          </p:nvPr>
        </p:nvSpPr>
        <p:spPr>
          <a:xfrm>
            <a:off x="838197" y="503509"/>
            <a:ext cx="10515600" cy="1325563"/>
          </a:xfrm>
        </p:spPr>
        <p:txBody>
          <a:bodyPr/>
          <a:lstStyle/>
          <a:p>
            <a:r>
              <a:rPr lang="en-GB" b="1">
                <a:solidFill>
                  <a:srgbClr val="000000"/>
                </a:solidFill>
                <a:latin typeface="Aptos" panose="020B0004020202020204" pitchFamily="34" charset="0"/>
              </a:rPr>
              <a:t>What are the benefits of </a:t>
            </a:r>
            <a:r>
              <a:rPr lang="en-US" b="1">
                <a:solidFill>
                  <a:srgbClr val="000000"/>
                </a:solidFill>
                <a:latin typeface="Aptos" panose="020B0004020202020204" pitchFamily="34" charset="0"/>
              </a:rPr>
              <a:t>neurodivergent representation?</a:t>
            </a:r>
            <a:endParaRPr lang="en-US">
              <a:latin typeface="Aptos" panose="020B0004020202020204" pitchFamily="34" charset="0"/>
            </a:endParaRPr>
          </a:p>
        </p:txBody>
      </p:sp>
      <p:sp>
        <p:nvSpPr>
          <p:cNvPr id="7" name="TextBox 6">
            <a:extLst>
              <a:ext uri="{FF2B5EF4-FFF2-40B4-BE49-F238E27FC236}">
                <a16:creationId xmlns:a16="http://schemas.microsoft.com/office/drawing/2014/main" id="{E0A09B4A-7736-03DA-0A03-9FD715714E0B}"/>
              </a:ext>
            </a:extLst>
          </p:cNvPr>
          <p:cNvSpPr txBox="1"/>
          <p:nvPr/>
        </p:nvSpPr>
        <p:spPr>
          <a:xfrm>
            <a:off x="838194" y="2188170"/>
            <a:ext cx="10515597" cy="461665"/>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US" sz="2400" b="1" i="0">
                <a:solidFill>
                  <a:srgbClr val="000000"/>
                </a:solidFill>
                <a:effectLst/>
                <a:latin typeface="Aptos" panose="020B0004020202020204" pitchFamily="34" charset="0"/>
              </a:rPr>
              <a:t>4. Could </a:t>
            </a:r>
            <a:r>
              <a:rPr lang="en-US" sz="2400" b="1">
                <a:solidFill>
                  <a:srgbClr val="000000"/>
                </a:solidFill>
                <a:latin typeface="Aptos" panose="020B0004020202020204" pitchFamily="34" charset="0"/>
              </a:rPr>
              <a:t>help reduce stigma and increase peer understanding</a:t>
            </a:r>
            <a:endParaRPr lang="en-GB" sz="2400" b="1">
              <a:latin typeface="Aptos" panose="020B0004020202020204" pitchFamily="34" charset="0"/>
            </a:endParaRPr>
          </a:p>
        </p:txBody>
      </p:sp>
      <p:pic>
        <p:nvPicPr>
          <p:cNvPr id="3" name="Picture 2" descr="A logo of a university&#10;&#10;Description automatically generated">
            <a:extLst>
              <a:ext uri="{FF2B5EF4-FFF2-40B4-BE49-F238E27FC236}">
                <a16:creationId xmlns:a16="http://schemas.microsoft.com/office/drawing/2014/main" id="{F72063B5-D754-7340-4301-CB8E457E4B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9" name="TextBox 8">
            <a:extLst>
              <a:ext uri="{FF2B5EF4-FFF2-40B4-BE49-F238E27FC236}">
                <a16:creationId xmlns:a16="http://schemas.microsoft.com/office/drawing/2014/main" id="{D277D7EA-8C97-5877-1246-FA1EC073F3E7}"/>
              </a:ext>
            </a:extLst>
          </p:cNvPr>
          <p:cNvSpPr txBox="1"/>
          <p:nvPr/>
        </p:nvSpPr>
        <p:spPr>
          <a:xfrm>
            <a:off x="838193" y="2938171"/>
            <a:ext cx="10515597" cy="3416320"/>
          </a:xfrm>
          <a:prstGeom prst="rect">
            <a:avLst/>
          </a:prstGeom>
          <a:noFill/>
        </p:spPr>
        <p:txBody>
          <a:bodyPr wrap="square" rtlCol="0">
            <a:spAutoFit/>
          </a:bodyPr>
          <a:lstStyle/>
          <a:p>
            <a:pPr algn="ctr"/>
            <a:r>
              <a:rPr lang="en-US" sz="2400">
                <a:solidFill>
                  <a:srgbClr val="000000"/>
                </a:solidFill>
                <a:effectLst/>
                <a:latin typeface="Aptos" panose="020B0004020202020204" pitchFamily="34" charset="0"/>
              </a:rPr>
              <a:t>“it's quite hard to explain what you struggle with when it's not something that you can physically see with the person, because if they don't-, if you've never experienced it, then it's probably harder to understand…So if they read the book, then they might understand.”</a:t>
            </a:r>
          </a:p>
          <a:p>
            <a:pPr algn="ctr"/>
            <a:endParaRPr lang="en-US" sz="2400">
              <a:solidFill>
                <a:srgbClr val="000000"/>
              </a:solidFill>
              <a:latin typeface="Aptos" panose="020B0004020202020204" pitchFamily="34" charset="0"/>
            </a:endParaRPr>
          </a:p>
          <a:p>
            <a:pPr algn="ctr"/>
            <a:r>
              <a:rPr lang="en-US" sz="2400">
                <a:latin typeface="Aptos" panose="020B0004020202020204" pitchFamily="34" charset="0"/>
              </a:rPr>
              <a:t>“It's easier when you see things as, like, a story than if you’re just meeting someone, because if you don’t understand prior then you’ll just think they’re weird …[they could understand] the way we think and the way we see the world and the way we feel. Seeing us as actual people.”</a:t>
            </a:r>
            <a:endParaRPr lang="en-GB" sz="2400">
              <a:latin typeface="Aptos" panose="020B0004020202020204" pitchFamily="34" charset="0"/>
            </a:endParaRPr>
          </a:p>
        </p:txBody>
      </p:sp>
    </p:spTree>
    <p:extLst>
      <p:ext uri="{BB962C8B-B14F-4D97-AF65-F5344CB8AC3E}">
        <p14:creationId xmlns:p14="http://schemas.microsoft.com/office/powerpoint/2010/main" val="769090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FAC60-B96C-D0C7-C372-F8BED88D8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41177-A691-D921-F887-2655D4355B45}"/>
              </a:ext>
            </a:extLst>
          </p:cNvPr>
          <p:cNvSpPr>
            <a:spLocks noGrp="1"/>
          </p:cNvSpPr>
          <p:nvPr>
            <p:ph type="title"/>
          </p:nvPr>
        </p:nvSpPr>
        <p:spPr>
          <a:xfrm>
            <a:off x="838197" y="503509"/>
            <a:ext cx="10515600" cy="1325563"/>
          </a:xfrm>
        </p:spPr>
        <p:txBody>
          <a:bodyPr/>
          <a:lstStyle/>
          <a:p>
            <a:r>
              <a:rPr lang="en-GB" b="1">
                <a:solidFill>
                  <a:srgbClr val="000000"/>
                </a:solidFill>
                <a:latin typeface="Aptos" panose="020B0004020202020204" pitchFamily="34" charset="0"/>
              </a:rPr>
              <a:t>What are the benefits of </a:t>
            </a:r>
            <a:r>
              <a:rPr lang="en-US" b="1">
                <a:solidFill>
                  <a:srgbClr val="000000"/>
                </a:solidFill>
                <a:latin typeface="Aptos" panose="020B0004020202020204" pitchFamily="34" charset="0"/>
              </a:rPr>
              <a:t>neurodivergent representation?</a:t>
            </a:r>
            <a:endParaRPr lang="en-US">
              <a:latin typeface="Aptos" panose="020B0004020202020204" pitchFamily="34" charset="0"/>
            </a:endParaRPr>
          </a:p>
        </p:txBody>
      </p:sp>
      <p:pic>
        <p:nvPicPr>
          <p:cNvPr id="3" name="Picture 2" descr="A logo of a university&#10;&#10;Description automatically generated">
            <a:extLst>
              <a:ext uri="{FF2B5EF4-FFF2-40B4-BE49-F238E27FC236}">
                <a16:creationId xmlns:a16="http://schemas.microsoft.com/office/drawing/2014/main" id="{F72063B5-D754-7340-4301-CB8E457E4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9" name="TextBox 8">
            <a:extLst>
              <a:ext uri="{FF2B5EF4-FFF2-40B4-BE49-F238E27FC236}">
                <a16:creationId xmlns:a16="http://schemas.microsoft.com/office/drawing/2014/main" id="{D277D7EA-8C97-5877-1246-FA1EC073F3E7}"/>
              </a:ext>
            </a:extLst>
          </p:cNvPr>
          <p:cNvSpPr txBox="1"/>
          <p:nvPr/>
        </p:nvSpPr>
        <p:spPr>
          <a:xfrm>
            <a:off x="838192" y="4349588"/>
            <a:ext cx="10515597" cy="1200329"/>
          </a:xfrm>
          <a:prstGeom prst="rect">
            <a:avLst/>
          </a:prstGeom>
          <a:noFill/>
        </p:spPr>
        <p:txBody>
          <a:bodyPr wrap="square" rtlCol="0">
            <a:spAutoFit/>
          </a:bodyPr>
          <a:lstStyle/>
          <a:p>
            <a:pPr algn="ctr"/>
            <a:r>
              <a:rPr lang="en-US" sz="2400">
                <a:solidFill>
                  <a:srgbClr val="000000"/>
                </a:solidFill>
                <a:effectLst/>
                <a:latin typeface="Aptos" panose="020B0004020202020204" pitchFamily="34" charset="0"/>
              </a:rPr>
              <a:t>“Because [your friends] already know you more as a person and they’re going to know ways how you will struggle and how you can cope with that, and the things you’re good at.”</a:t>
            </a:r>
            <a:endParaRPr lang="en-GB" sz="2400">
              <a:latin typeface="Aptos" panose="020B0004020202020204" pitchFamily="34" charset="0"/>
            </a:endParaRPr>
          </a:p>
        </p:txBody>
      </p:sp>
      <p:sp>
        <p:nvSpPr>
          <p:cNvPr id="4" name="TextBox 3">
            <a:extLst>
              <a:ext uri="{FF2B5EF4-FFF2-40B4-BE49-F238E27FC236}">
                <a16:creationId xmlns:a16="http://schemas.microsoft.com/office/drawing/2014/main" id="{BDCAD8B5-555F-90E5-16CD-A2D984B53B2E}"/>
              </a:ext>
            </a:extLst>
          </p:cNvPr>
          <p:cNvSpPr txBox="1"/>
          <p:nvPr/>
        </p:nvSpPr>
        <p:spPr>
          <a:xfrm>
            <a:off x="838192" y="2783838"/>
            <a:ext cx="10515597" cy="1200329"/>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US" sz="2400" b="1" i="0">
                <a:solidFill>
                  <a:srgbClr val="000000"/>
                </a:solidFill>
                <a:effectLst/>
                <a:latin typeface="Aptos" panose="020B0004020202020204" pitchFamily="34" charset="0"/>
              </a:rPr>
              <a:t>…but where young people had friends who they felt already understood their needs and experiences, reading books about neurodivergent characters was not as necessary</a:t>
            </a:r>
            <a:endParaRPr lang="en-GB" sz="2400" b="1">
              <a:latin typeface="Aptos" panose="020B0004020202020204" pitchFamily="34" charset="0"/>
            </a:endParaRPr>
          </a:p>
        </p:txBody>
      </p:sp>
      <p:sp>
        <p:nvSpPr>
          <p:cNvPr id="5" name="TextBox 4">
            <a:extLst>
              <a:ext uri="{FF2B5EF4-FFF2-40B4-BE49-F238E27FC236}">
                <a16:creationId xmlns:a16="http://schemas.microsoft.com/office/drawing/2014/main" id="{98AFEBA0-812E-0F71-C316-4DD7276209C0}"/>
              </a:ext>
            </a:extLst>
          </p:cNvPr>
          <p:cNvSpPr txBox="1"/>
          <p:nvPr/>
        </p:nvSpPr>
        <p:spPr>
          <a:xfrm>
            <a:off x="838194" y="2188170"/>
            <a:ext cx="10515597" cy="461665"/>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US" sz="2400" b="1" i="0">
                <a:solidFill>
                  <a:srgbClr val="000000"/>
                </a:solidFill>
                <a:effectLst/>
                <a:latin typeface="Aptos" panose="020B0004020202020204" pitchFamily="34" charset="0"/>
              </a:rPr>
              <a:t>4. Could </a:t>
            </a:r>
            <a:r>
              <a:rPr lang="en-US" sz="2400" b="1">
                <a:solidFill>
                  <a:srgbClr val="000000"/>
                </a:solidFill>
                <a:latin typeface="Aptos" panose="020B0004020202020204" pitchFamily="34" charset="0"/>
              </a:rPr>
              <a:t>help reduce stigma and increase peer understanding</a:t>
            </a:r>
            <a:endParaRPr lang="en-GB" sz="2400" b="1">
              <a:latin typeface="Aptos" panose="020B0004020202020204" pitchFamily="34" charset="0"/>
            </a:endParaRPr>
          </a:p>
        </p:txBody>
      </p:sp>
    </p:spTree>
    <p:extLst>
      <p:ext uri="{BB962C8B-B14F-4D97-AF65-F5344CB8AC3E}">
        <p14:creationId xmlns:p14="http://schemas.microsoft.com/office/powerpoint/2010/main" val="1330789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FAC60-B96C-D0C7-C372-F8BED88D8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41177-A691-D921-F887-2655D4355B45}"/>
              </a:ext>
            </a:extLst>
          </p:cNvPr>
          <p:cNvSpPr>
            <a:spLocks noGrp="1"/>
          </p:cNvSpPr>
          <p:nvPr>
            <p:ph type="title"/>
          </p:nvPr>
        </p:nvSpPr>
        <p:spPr>
          <a:xfrm>
            <a:off x="838197" y="503509"/>
            <a:ext cx="10515600" cy="1325563"/>
          </a:xfrm>
        </p:spPr>
        <p:txBody>
          <a:bodyPr/>
          <a:lstStyle/>
          <a:p>
            <a:r>
              <a:rPr lang="en-GB" b="1">
                <a:solidFill>
                  <a:srgbClr val="000000"/>
                </a:solidFill>
                <a:latin typeface="Aptos" panose="020B0004020202020204" pitchFamily="34" charset="0"/>
              </a:rPr>
              <a:t>What are the benefits of </a:t>
            </a:r>
            <a:r>
              <a:rPr lang="en-US" b="1">
                <a:solidFill>
                  <a:srgbClr val="000000"/>
                </a:solidFill>
                <a:latin typeface="Aptos" panose="020B0004020202020204" pitchFamily="34" charset="0"/>
              </a:rPr>
              <a:t>neurodivergent representation?</a:t>
            </a:r>
            <a:endParaRPr lang="en-US">
              <a:latin typeface="Aptos" panose="020B0004020202020204" pitchFamily="34" charset="0"/>
            </a:endParaRPr>
          </a:p>
        </p:txBody>
      </p:sp>
      <p:sp>
        <p:nvSpPr>
          <p:cNvPr id="7" name="TextBox 6">
            <a:extLst>
              <a:ext uri="{FF2B5EF4-FFF2-40B4-BE49-F238E27FC236}">
                <a16:creationId xmlns:a16="http://schemas.microsoft.com/office/drawing/2014/main" id="{E0A09B4A-7736-03DA-0A03-9FD715714E0B}"/>
              </a:ext>
            </a:extLst>
          </p:cNvPr>
          <p:cNvSpPr txBox="1"/>
          <p:nvPr/>
        </p:nvSpPr>
        <p:spPr>
          <a:xfrm>
            <a:off x="838195" y="2261647"/>
            <a:ext cx="10515597" cy="830997"/>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US" sz="2400" b="1">
                <a:solidFill>
                  <a:srgbClr val="000000"/>
                </a:solidFill>
                <a:latin typeface="Aptos" panose="020B0004020202020204" pitchFamily="34" charset="0"/>
              </a:rPr>
              <a:t>5</a:t>
            </a:r>
            <a:r>
              <a:rPr lang="en-US" sz="2400" b="1" i="0">
                <a:solidFill>
                  <a:srgbClr val="000000"/>
                </a:solidFill>
                <a:effectLst/>
                <a:latin typeface="Aptos" panose="020B0004020202020204" pitchFamily="34" charset="0"/>
              </a:rPr>
              <a:t>. Reading about neurodivergent characters at a younger age could have helped them experience all these benefits sooner</a:t>
            </a:r>
            <a:endParaRPr lang="en-GB" sz="2400" b="1">
              <a:latin typeface="Aptos" panose="020B0004020202020204" pitchFamily="34" charset="0"/>
            </a:endParaRPr>
          </a:p>
        </p:txBody>
      </p:sp>
      <p:pic>
        <p:nvPicPr>
          <p:cNvPr id="3" name="Picture 2" descr="A logo of a university&#10;&#10;Description automatically generated">
            <a:extLst>
              <a:ext uri="{FF2B5EF4-FFF2-40B4-BE49-F238E27FC236}">
                <a16:creationId xmlns:a16="http://schemas.microsoft.com/office/drawing/2014/main" id="{F72063B5-D754-7340-4301-CB8E457E4B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9" name="TextBox 8">
            <a:extLst>
              <a:ext uri="{FF2B5EF4-FFF2-40B4-BE49-F238E27FC236}">
                <a16:creationId xmlns:a16="http://schemas.microsoft.com/office/drawing/2014/main" id="{D277D7EA-8C97-5877-1246-FA1EC073F3E7}"/>
              </a:ext>
            </a:extLst>
          </p:cNvPr>
          <p:cNvSpPr txBox="1"/>
          <p:nvPr/>
        </p:nvSpPr>
        <p:spPr>
          <a:xfrm>
            <a:off x="838194" y="3330016"/>
            <a:ext cx="10515597" cy="2677656"/>
          </a:xfrm>
          <a:prstGeom prst="rect">
            <a:avLst/>
          </a:prstGeom>
          <a:noFill/>
        </p:spPr>
        <p:txBody>
          <a:bodyPr wrap="square" rtlCol="0">
            <a:spAutoFit/>
          </a:bodyPr>
          <a:lstStyle/>
          <a:p>
            <a:pPr algn="ctr"/>
            <a:r>
              <a:rPr lang="en-US" sz="2400">
                <a:solidFill>
                  <a:srgbClr val="000000"/>
                </a:solidFill>
                <a:effectLst/>
                <a:latin typeface="Aptos" panose="020B0004020202020204" pitchFamily="34" charset="0"/>
              </a:rPr>
              <a:t>“I think if I read more books with dyslexic characters, I think I would-, I think, I don't know. I think I would realize that maybe I'm not just really rubbish at spelling, maybe I do have a problem that can be supported.”</a:t>
            </a:r>
          </a:p>
          <a:p>
            <a:pPr algn="ctr"/>
            <a:endParaRPr lang="en-US" sz="2400">
              <a:solidFill>
                <a:srgbClr val="000000"/>
              </a:solidFill>
              <a:latin typeface="Aptos" panose="020B0004020202020204" pitchFamily="34" charset="0"/>
            </a:endParaRPr>
          </a:p>
          <a:p>
            <a:pPr algn="ctr"/>
            <a:r>
              <a:rPr lang="en-US" sz="2400">
                <a:solidFill>
                  <a:srgbClr val="000000"/>
                </a:solidFill>
                <a:latin typeface="Aptos" panose="020B0004020202020204" pitchFamily="34" charset="0"/>
              </a:rPr>
              <a:t>“</a:t>
            </a:r>
            <a:r>
              <a:rPr lang="en-US" sz="2400">
                <a:solidFill>
                  <a:srgbClr val="000000"/>
                </a:solidFill>
                <a:effectLst/>
                <a:latin typeface="Aptos" panose="020B0004020202020204" pitchFamily="34" charset="0"/>
              </a:rPr>
              <a:t>When I was diagnosed, I was very scared of telling people…but I feel like maybe if I'd sort of read books at a younger age...think it probably would have helped me a lot more back then, sort of, telling people.”</a:t>
            </a:r>
          </a:p>
        </p:txBody>
      </p:sp>
    </p:spTree>
    <p:extLst>
      <p:ext uri="{BB962C8B-B14F-4D97-AF65-F5344CB8AC3E}">
        <p14:creationId xmlns:p14="http://schemas.microsoft.com/office/powerpoint/2010/main" val="8777875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FAC60-B96C-D0C7-C372-F8BED88D8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41177-A691-D921-F887-2655D4355B45}"/>
              </a:ext>
            </a:extLst>
          </p:cNvPr>
          <p:cNvSpPr>
            <a:spLocks noGrp="1"/>
          </p:cNvSpPr>
          <p:nvPr>
            <p:ph type="title"/>
          </p:nvPr>
        </p:nvSpPr>
        <p:spPr>
          <a:xfrm>
            <a:off x="838197" y="503509"/>
            <a:ext cx="10515600" cy="1325563"/>
          </a:xfrm>
        </p:spPr>
        <p:txBody>
          <a:bodyPr/>
          <a:lstStyle/>
          <a:p>
            <a:r>
              <a:rPr lang="en-GB" b="1">
                <a:solidFill>
                  <a:srgbClr val="000000"/>
                </a:solidFill>
                <a:latin typeface="Aptos" panose="020B0004020202020204" pitchFamily="34" charset="0"/>
              </a:rPr>
              <a:t>What are the potential harms of </a:t>
            </a:r>
            <a:r>
              <a:rPr lang="en-US" b="1">
                <a:solidFill>
                  <a:srgbClr val="000000"/>
                </a:solidFill>
                <a:latin typeface="Aptos" panose="020B0004020202020204" pitchFamily="34" charset="0"/>
              </a:rPr>
              <a:t>neurodivergent representation?</a:t>
            </a:r>
            <a:endParaRPr lang="en-US">
              <a:latin typeface="Aptos" panose="020B0004020202020204" pitchFamily="34" charset="0"/>
            </a:endParaRPr>
          </a:p>
        </p:txBody>
      </p:sp>
      <p:sp>
        <p:nvSpPr>
          <p:cNvPr id="7" name="TextBox 6">
            <a:extLst>
              <a:ext uri="{FF2B5EF4-FFF2-40B4-BE49-F238E27FC236}">
                <a16:creationId xmlns:a16="http://schemas.microsoft.com/office/drawing/2014/main" id="{E0A09B4A-7736-03DA-0A03-9FD715714E0B}"/>
              </a:ext>
            </a:extLst>
          </p:cNvPr>
          <p:cNvSpPr txBox="1"/>
          <p:nvPr/>
        </p:nvSpPr>
        <p:spPr>
          <a:xfrm>
            <a:off x="838195" y="2278749"/>
            <a:ext cx="10515597" cy="830997"/>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US" sz="2400" b="1" i="0">
                <a:solidFill>
                  <a:srgbClr val="000000"/>
                </a:solidFill>
                <a:effectLst/>
                <a:latin typeface="Aptos" panose="020B0004020202020204" pitchFamily="34" charset="0"/>
              </a:rPr>
              <a:t>1. Negative, inaccurate, or stereotypical representations of neurodivergence could increase stigma</a:t>
            </a:r>
            <a:endParaRPr lang="en-GB" sz="2400" b="1">
              <a:latin typeface="Aptos" panose="020B0004020202020204" pitchFamily="34" charset="0"/>
            </a:endParaRPr>
          </a:p>
        </p:txBody>
      </p:sp>
      <p:pic>
        <p:nvPicPr>
          <p:cNvPr id="3" name="Picture 2" descr="A logo of a university&#10;&#10;Description automatically generated">
            <a:extLst>
              <a:ext uri="{FF2B5EF4-FFF2-40B4-BE49-F238E27FC236}">
                <a16:creationId xmlns:a16="http://schemas.microsoft.com/office/drawing/2014/main" id="{F72063B5-D754-7340-4301-CB8E457E4B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9" name="TextBox 8">
            <a:extLst>
              <a:ext uri="{FF2B5EF4-FFF2-40B4-BE49-F238E27FC236}">
                <a16:creationId xmlns:a16="http://schemas.microsoft.com/office/drawing/2014/main" id="{D277D7EA-8C97-5877-1246-FA1EC073F3E7}"/>
              </a:ext>
            </a:extLst>
          </p:cNvPr>
          <p:cNvSpPr txBox="1"/>
          <p:nvPr/>
        </p:nvSpPr>
        <p:spPr>
          <a:xfrm>
            <a:off x="838195" y="3267088"/>
            <a:ext cx="10515597" cy="2677656"/>
          </a:xfrm>
          <a:prstGeom prst="rect">
            <a:avLst/>
          </a:prstGeom>
          <a:noFill/>
        </p:spPr>
        <p:txBody>
          <a:bodyPr wrap="square" rtlCol="0">
            <a:spAutoFit/>
          </a:bodyPr>
          <a:lstStyle/>
          <a:p>
            <a:pPr algn="ctr"/>
            <a:r>
              <a:rPr lang="en-US" sz="2400">
                <a:solidFill>
                  <a:srgbClr val="000000"/>
                </a:solidFill>
                <a:effectLst/>
                <a:latin typeface="Aptos" panose="020B0004020202020204" pitchFamily="34" charset="0"/>
              </a:rPr>
              <a:t>“What the misrepresentation could also do is it can lead to stereotypes, it can lead to things being built, it can lead to these sort of, you know, misunderstandings or hatreds of the conditions.”</a:t>
            </a:r>
          </a:p>
          <a:p>
            <a:pPr algn="ctr"/>
            <a:endParaRPr lang="en-US" sz="2400">
              <a:solidFill>
                <a:srgbClr val="000000"/>
              </a:solidFill>
              <a:latin typeface="Aptos" panose="020B0004020202020204" pitchFamily="34" charset="0"/>
            </a:endParaRPr>
          </a:p>
          <a:p>
            <a:pPr algn="ctr"/>
            <a:r>
              <a:rPr lang="en-US" sz="2400">
                <a:solidFill>
                  <a:srgbClr val="000000"/>
                </a:solidFill>
                <a:effectLst/>
                <a:latin typeface="Aptos" panose="020B0004020202020204" pitchFamily="34" charset="0"/>
              </a:rPr>
              <a:t>“I think a good way for representation is when…[it] doesn’t, like, sort of perpetuate, like, harmful stereotypes, because otherwise I’d just rather not be represented if it's, like, offensive.”</a:t>
            </a:r>
          </a:p>
        </p:txBody>
      </p:sp>
    </p:spTree>
    <p:extLst>
      <p:ext uri="{BB962C8B-B14F-4D97-AF65-F5344CB8AC3E}">
        <p14:creationId xmlns:p14="http://schemas.microsoft.com/office/powerpoint/2010/main" val="895843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FAC60-B96C-D0C7-C372-F8BED88D8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41177-A691-D921-F887-2655D4355B45}"/>
              </a:ext>
            </a:extLst>
          </p:cNvPr>
          <p:cNvSpPr>
            <a:spLocks noGrp="1"/>
          </p:cNvSpPr>
          <p:nvPr>
            <p:ph type="title"/>
          </p:nvPr>
        </p:nvSpPr>
        <p:spPr>
          <a:xfrm>
            <a:off x="838197" y="503509"/>
            <a:ext cx="10515600" cy="1325563"/>
          </a:xfrm>
        </p:spPr>
        <p:txBody>
          <a:bodyPr/>
          <a:lstStyle/>
          <a:p>
            <a:r>
              <a:rPr lang="en-GB" b="1">
                <a:solidFill>
                  <a:srgbClr val="000000"/>
                </a:solidFill>
                <a:latin typeface="Aptos" panose="020B0004020202020204" pitchFamily="34" charset="0"/>
              </a:rPr>
              <a:t>What are the potential harms of </a:t>
            </a:r>
            <a:r>
              <a:rPr lang="en-US" b="1">
                <a:solidFill>
                  <a:srgbClr val="000000"/>
                </a:solidFill>
                <a:latin typeface="Aptos" panose="020B0004020202020204" pitchFamily="34" charset="0"/>
              </a:rPr>
              <a:t>neurodivergent representation?</a:t>
            </a:r>
            <a:endParaRPr lang="en-US">
              <a:latin typeface="Aptos" panose="020B0004020202020204" pitchFamily="34" charset="0"/>
            </a:endParaRPr>
          </a:p>
        </p:txBody>
      </p:sp>
      <p:sp>
        <p:nvSpPr>
          <p:cNvPr id="7" name="TextBox 6">
            <a:extLst>
              <a:ext uri="{FF2B5EF4-FFF2-40B4-BE49-F238E27FC236}">
                <a16:creationId xmlns:a16="http://schemas.microsoft.com/office/drawing/2014/main" id="{E0A09B4A-7736-03DA-0A03-9FD715714E0B}"/>
              </a:ext>
            </a:extLst>
          </p:cNvPr>
          <p:cNvSpPr txBox="1"/>
          <p:nvPr/>
        </p:nvSpPr>
        <p:spPr>
          <a:xfrm>
            <a:off x="838195" y="2331272"/>
            <a:ext cx="10515597" cy="461665"/>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r>
              <a:rPr lang="en-US" sz="2400" b="1">
                <a:solidFill>
                  <a:srgbClr val="000000"/>
                </a:solidFill>
                <a:latin typeface="Aptos" panose="020B0004020202020204" pitchFamily="34" charset="0"/>
              </a:rPr>
              <a:t>2</a:t>
            </a:r>
            <a:r>
              <a:rPr lang="en-US" sz="2400" b="1" i="0">
                <a:solidFill>
                  <a:srgbClr val="000000"/>
                </a:solidFill>
                <a:effectLst/>
                <a:latin typeface="Aptos" panose="020B0004020202020204" pitchFamily="34" charset="0"/>
              </a:rPr>
              <a:t>. (Negative) changes in peers’ attitudes/</a:t>
            </a:r>
            <a:r>
              <a:rPr lang="en-US" sz="2400" b="1" i="0" err="1">
                <a:solidFill>
                  <a:srgbClr val="000000"/>
                </a:solidFill>
                <a:effectLst/>
                <a:latin typeface="Aptos" panose="020B0004020202020204" pitchFamily="34" charset="0"/>
              </a:rPr>
              <a:t>behaviour</a:t>
            </a:r>
            <a:endParaRPr lang="en-GB" sz="2400" b="1">
              <a:latin typeface="Aptos" panose="020B0004020202020204" pitchFamily="34" charset="0"/>
            </a:endParaRPr>
          </a:p>
        </p:txBody>
      </p:sp>
      <p:pic>
        <p:nvPicPr>
          <p:cNvPr id="3" name="Picture 2" descr="A logo of a university&#10;&#10;Description automatically generated">
            <a:extLst>
              <a:ext uri="{FF2B5EF4-FFF2-40B4-BE49-F238E27FC236}">
                <a16:creationId xmlns:a16="http://schemas.microsoft.com/office/drawing/2014/main" id="{F72063B5-D754-7340-4301-CB8E457E4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9" name="TextBox 8">
            <a:extLst>
              <a:ext uri="{FF2B5EF4-FFF2-40B4-BE49-F238E27FC236}">
                <a16:creationId xmlns:a16="http://schemas.microsoft.com/office/drawing/2014/main" id="{D277D7EA-8C97-5877-1246-FA1EC073F3E7}"/>
              </a:ext>
            </a:extLst>
          </p:cNvPr>
          <p:cNvSpPr txBox="1"/>
          <p:nvPr/>
        </p:nvSpPr>
        <p:spPr>
          <a:xfrm>
            <a:off x="838194" y="2979431"/>
            <a:ext cx="10515597" cy="3046988"/>
          </a:xfrm>
          <a:prstGeom prst="rect">
            <a:avLst/>
          </a:prstGeom>
          <a:noFill/>
        </p:spPr>
        <p:txBody>
          <a:bodyPr wrap="square" rtlCol="0">
            <a:spAutoFit/>
          </a:bodyPr>
          <a:lstStyle/>
          <a:p>
            <a:pPr algn="ctr"/>
            <a:r>
              <a:rPr lang="en-US" sz="2400">
                <a:solidFill>
                  <a:srgbClr val="000000"/>
                </a:solidFill>
                <a:effectLst/>
                <a:latin typeface="Aptos" panose="020B0004020202020204" pitchFamily="34" charset="0"/>
              </a:rPr>
              <a:t>“The way [others</a:t>
            </a:r>
            <a:r>
              <a:rPr lang="en-US" sz="2400">
                <a:solidFill>
                  <a:srgbClr val="000000"/>
                </a:solidFill>
                <a:latin typeface="Aptos" panose="020B0004020202020204" pitchFamily="34" charset="0"/>
              </a:rPr>
              <a:t>]</a:t>
            </a:r>
            <a:r>
              <a:rPr lang="en-US" sz="2400">
                <a:solidFill>
                  <a:srgbClr val="000000"/>
                </a:solidFill>
                <a:effectLst/>
                <a:latin typeface="Aptos" panose="020B0004020202020204" pitchFamily="34" charset="0"/>
              </a:rPr>
              <a:t> act around you, or maybe the way they perceive you would probably change if they’re seeing all these negative things about a condition and then, you know, it can just sort of change how they might behave towards you.”</a:t>
            </a:r>
          </a:p>
          <a:p>
            <a:pPr algn="ctr"/>
            <a:endParaRPr lang="en-US" sz="2400">
              <a:solidFill>
                <a:srgbClr val="000000"/>
              </a:solidFill>
              <a:latin typeface="Aptos" panose="020B0004020202020204" pitchFamily="34" charset="0"/>
            </a:endParaRPr>
          </a:p>
          <a:p>
            <a:pPr algn="ctr"/>
            <a:r>
              <a:rPr lang="en-US" sz="2400">
                <a:solidFill>
                  <a:srgbClr val="000000"/>
                </a:solidFill>
                <a:effectLst/>
                <a:latin typeface="Aptos" panose="020B0004020202020204" pitchFamily="34" charset="0"/>
              </a:rPr>
              <a:t>“The only thing I wouldn’t like is, if it came off as a thing where people will start like being, around me all the time, like asking me how I am … it would need to be a positive thing that isn’t coming off as ‘I feel sorry for you’, you know?”</a:t>
            </a:r>
          </a:p>
        </p:txBody>
      </p:sp>
    </p:spTree>
    <p:extLst>
      <p:ext uri="{BB962C8B-B14F-4D97-AF65-F5344CB8AC3E}">
        <p14:creationId xmlns:p14="http://schemas.microsoft.com/office/powerpoint/2010/main" val="24433054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FAC60-B96C-D0C7-C372-F8BED88D8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41177-A691-D921-F887-2655D4355B45}"/>
              </a:ext>
            </a:extLst>
          </p:cNvPr>
          <p:cNvSpPr>
            <a:spLocks noGrp="1"/>
          </p:cNvSpPr>
          <p:nvPr>
            <p:ph type="title"/>
          </p:nvPr>
        </p:nvSpPr>
        <p:spPr>
          <a:xfrm>
            <a:off x="457200" y="301490"/>
            <a:ext cx="10515600" cy="1325563"/>
          </a:xfrm>
        </p:spPr>
        <p:txBody>
          <a:bodyPr>
            <a:normAutofit/>
          </a:bodyPr>
          <a:lstStyle/>
          <a:p>
            <a:r>
              <a:rPr lang="en-US" sz="4000" b="1" i="0">
                <a:effectLst/>
                <a:latin typeface="Aptos" panose="020B0004020202020204" pitchFamily="34" charset="0"/>
              </a:rPr>
              <a:t>How do neurodivergent young people want to be represented in fiction?</a:t>
            </a:r>
            <a:endParaRPr lang="en-US" sz="4000" b="1">
              <a:latin typeface="Aptos" panose="020B0004020202020204" pitchFamily="34" charset="0"/>
            </a:endParaRPr>
          </a:p>
        </p:txBody>
      </p:sp>
      <p:sp>
        <p:nvSpPr>
          <p:cNvPr id="7" name="TextBox 6">
            <a:extLst>
              <a:ext uri="{FF2B5EF4-FFF2-40B4-BE49-F238E27FC236}">
                <a16:creationId xmlns:a16="http://schemas.microsoft.com/office/drawing/2014/main" id="{E0A09B4A-7736-03DA-0A03-9FD715714E0B}"/>
              </a:ext>
            </a:extLst>
          </p:cNvPr>
          <p:cNvSpPr txBox="1"/>
          <p:nvPr/>
        </p:nvSpPr>
        <p:spPr>
          <a:xfrm>
            <a:off x="698317" y="1876920"/>
            <a:ext cx="10795365" cy="1508105"/>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rtlCol="0">
            <a:spAutoFit/>
          </a:bodyPr>
          <a:lstStyle/>
          <a:p>
            <a:pPr marL="457200" indent="-457200">
              <a:buAutoNum type="arabicParenBoth"/>
            </a:pPr>
            <a:r>
              <a:rPr lang="en-GB" sz="2400" b="1" i="0">
                <a:solidFill>
                  <a:srgbClr val="000000"/>
                </a:solidFill>
                <a:effectLst/>
                <a:latin typeface="Aptos" panose="020B0004020202020204"/>
              </a:rPr>
              <a:t>Representation of neurodivergence should be complex, realistic, and positive</a:t>
            </a:r>
          </a:p>
          <a:p>
            <a:pPr marL="457200" indent="-457200">
              <a:buAutoNum type="arabicParenBoth"/>
            </a:pPr>
            <a:r>
              <a:rPr lang="en-GB" sz="2400" b="1" i="0">
                <a:solidFill>
                  <a:srgbClr val="000000"/>
                </a:solidFill>
                <a:effectLst/>
                <a:latin typeface="Aptos" panose="020B0004020202020204"/>
              </a:rPr>
              <a:t>Representation of neurodivergence should be normalised</a:t>
            </a:r>
          </a:p>
          <a:p>
            <a:pPr marL="457200" indent="-457200">
              <a:buAutoNum type="arabicParenBoth"/>
            </a:pPr>
            <a:r>
              <a:rPr lang="en-GB" sz="2400" b="1">
                <a:solidFill>
                  <a:srgbClr val="000000"/>
                </a:solidFill>
                <a:latin typeface="Aptos" panose="020B0004020202020204"/>
              </a:rPr>
              <a:t>R</a:t>
            </a:r>
            <a:r>
              <a:rPr lang="en-GB" sz="2400" b="1" i="0">
                <a:solidFill>
                  <a:srgbClr val="000000"/>
                </a:solidFill>
                <a:effectLst/>
                <a:latin typeface="Aptos" panose="020B0004020202020204"/>
              </a:rPr>
              <a:t>epresentation of neurodivergence beyond books is important.</a:t>
            </a:r>
          </a:p>
          <a:p>
            <a:endParaRPr lang="en-GB" sz="2000" b="1" i="1">
              <a:solidFill>
                <a:srgbClr val="000000"/>
              </a:solidFill>
              <a:effectLst/>
              <a:latin typeface="Aptos" panose="020B0004020202020204"/>
            </a:endParaRPr>
          </a:p>
        </p:txBody>
      </p:sp>
      <p:pic>
        <p:nvPicPr>
          <p:cNvPr id="3" name="Picture 2" descr="A logo of a university&#10;&#10;Description automatically generated">
            <a:extLst>
              <a:ext uri="{FF2B5EF4-FFF2-40B4-BE49-F238E27FC236}">
                <a16:creationId xmlns:a16="http://schemas.microsoft.com/office/drawing/2014/main" id="{F72063B5-D754-7340-4301-CB8E457E4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
        <p:nvSpPr>
          <p:cNvPr id="4" name="TextBox 3">
            <a:extLst>
              <a:ext uri="{FF2B5EF4-FFF2-40B4-BE49-F238E27FC236}">
                <a16:creationId xmlns:a16="http://schemas.microsoft.com/office/drawing/2014/main" id="{9DE860D4-84DE-462A-8856-9770833BD6E7}"/>
              </a:ext>
            </a:extLst>
          </p:cNvPr>
          <p:cNvSpPr txBox="1"/>
          <p:nvPr/>
        </p:nvSpPr>
        <p:spPr>
          <a:xfrm>
            <a:off x="46892" y="3787293"/>
            <a:ext cx="12096780" cy="1815882"/>
          </a:xfrm>
          <a:prstGeom prst="rect">
            <a:avLst/>
          </a:prstGeom>
          <a:noFill/>
        </p:spPr>
        <p:txBody>
          <a:bodyPr wrap="square" lIns="91440" tIns="45720" rIns="91440" bIns="45720" rtlCol="0" anchor="t">
            <a:spAutoFit/>
          </a:bodyPr>
          <a:lstStyle/>
          <a:p>
            <a:pPr algn="ctr"/>
            <a:r>
              <a:rPr lang="en-GB" sz="2200" b="0">
                <a:solidFill>
                  <a:srgbClr val="000000"/>
                </a:solidFill>
                <a:effectLst/>
                <a:latin typeface="Aptos" panose="020B0004020202020204"/>
              </a:rPr>
              <a:t>“Especially as a trans person, like, usually if you see </a:t>
            </a:r>
            <a:r>
              <a:rPr lang="en-GB" sz="2200">
                <a:solidFill>
                  <a:srgbClr val="000000"/>
                </a:solidFill>
                <a:latin typeface="Aptos" panose="020B0004020202020204"/>
              </a:rPr>
              <a:t>autistic</a:t>
            </a:r>
            <a:r>
              <a:rPr lang="en-GB" sz="2200" b="0">
                <a:solidFill>
                  <a:srgbClr val="000000"/>
                </a:solidFill>
                <a:effectLst/>
                <a:latin typeface="Aptos" panose="020B0004020202020204"/>
              </a:rPr>
              <a:t> representation it's, you know, a                   cisgender white child and it just doesn't feel very true to life”</a:t>
            </a:r>
            <a:endParaRPr lang="en-GB" sz="2200" b="1">
              <a:solidFill>
                <a:srgbClr val="000000"/>
              </a:solidFill>
              <a:latin typeface="Aptos" panose="020B0004020202020204"/>
            </a:endParaRPr>
          </a:p>
          <a:p>
            <a:pPr algn="ctr"/>
            <a:endParaRPr lang="en-GB" sz="1200" b="1">
              <a:solidFill>
                <a:srgbClr val="000000"/>
              </a:solidFill>
              <a:latin typeface="Aptos" panose="020B0004020202020204"/>
            </a:endParaRPr>
          </a:p>
          <a:p>
            <a:pPr algn="ctr"/>
            <a:endParaRPr lang="en-GB" sz="1200" b="0">
              <a:solidFill>
                <a:srgbClr val="000000"/>
              </a:solidFill>
              <a:effectLst/>
              <a:latin typeface="Aptos" panose="020B0004020202020204"/>
            </a:endParaRPr>
          </a:p>
          <a:p>
            <a:pPr algn="ctr"/>
            <a:r>
              <a:rPr lang="en-GB" sz="2200" b="0">
                <a:solidFill>
                  <a:srgbClr val="000000"/>
                </a:solidFill>
                <a:effectLst/>
                <a:latin typeface="Aptos" panose="020B0004020202020204"/>
              </a:rPr>
              <a:t>“Just don't make a big deal out of it. Making a big deal out of it sort of gets rid of the actual point                      that we want this to be casually embedded, we don't want a big deal made”.</a:t>
            </a:r>
          </a:p>
        </p:txBody>
      </p:sp>
    </p:spTree>
    <p:extLst>
      <p:ext uri="{BB962C8B-B14F-4D97-AF65-F5344CB8AC3E}">
        <p14:creationId xmlns:p14="http://schemas.microsoft.com/office/powerpoint/2010/main" val="2637215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ADF2A-DF28-7807-4C90-5783ED3AC9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E48BDC-1EED-251D-96D6-A776D078BC28}"/>
              </a:ext>
            </a:extLst>
          </p:cNvPr>
          <p:cNvSpPr>
            <a:spLocks noGrp="1"/>
          </p:cNvSpPr>
          <p:nvPr>
            <p:ph type="title"/>
          </p:nvPr>
        </p:nvSpPr>
        <p:spPr/>
        <p:txBody>
          <a:bodyPr/>
          <a:lstStyle/>
          <a:p>
            <a:r>
              <a:rPr lang="en-GB" b="1">
                <a:solidFill>
                  <a:srgbClr val="000000"/>
                </a:solidFill>
                <a:latin typeface="Aptos" panose="020B0004020202020204" pitchFamily="34" charset="0"/>
              </a:rPr>
              <a:t>Implications….</a:t>
            </a:r>
            <a:endParaRPr lang="en-US">
              <a:latin typeface="Aptos" panose="020B0004020202020204" pitchFamily="34" charset="0"/>
            </a:endParaRPr>
          </a:p>
        </p:txBody>
      </p:sp>
      <p:sp>
        <p:nvSpPr>
          <p:cNvPr id="3" name="Content Placeholder 2">
            <a:extLst>
              <a:ext uri="{FF2B5EF4-FFF2-40B4-BE49-F238E27FC236}">
                <a16:creationId xmlns:a16="http://schemas.microsoft.com/office/drawing/2014/main" id="{A14B882D-5D5D-716D-6DC0-92831ED2E22E}"/>
              </a:ext>
            </a:extLst>
          </p:cNvPr>
          <p:cNvSpPr>
            <a:spLocks noGrp="1"/>
          </p:cNvSpPr>
          <p:nvPr>
            <p:ph idx="1"/>
          </p:nvPr>
        </p:nvSpPr>
        <p:spPr>
          <a:xfrm>
            <a:off x="838200" y="2085391"/>
            <a:ext cx="10515600" cy="3211091"/>
          </a:xfrm>
        </p:spPr>
        <p:txBody>
          <a:bodyPr>
            <a:noAutofit/>
          </a:bodyPr>
          <a:lstStyle/>
          <a:p>
            <a:pPr>
              <a:lnSpc>
                <a:spcPct val="100000"/>
              </a:lnSpc>
            </a:pPr>
            <a:r>
              <a:rPr lang="en-US" sz="2400">
                <a:latin typeface="Aptos" panose="020B0004020202020204" pitchFamily="34" charset="0"/>
              </a:rPr>
              <a:t>Support pupils to access to texts </a:t>
            </a:r>
            <a:r>
              <a:rPr lang="en-US" sz="2400" b="1">
                <a:latin typeface="Aptos" panose="020B0004020202020204" pitchFamily="34" charset="0"/>
              </a:rPr>
              <a:t>featuring a diverse range of neurodivergent characters</a:t>
            </a:r>
            <a:r>
              <a:rPr lang="en-US" sz="2400">
                <a:latin typeface="Aptos" panose="020B0004020202020204" pitchFamily="34" charset="0"/>
              </a:rPr>
              <a:t> (with different diagnoses and demographics) which capture a variety of neurodivergent experiences.</a:t>
            </a:r>
            <a:r>
              <a:rPr lang="en-US" sz="2400" b="1">
                <a:latin typeface="Aptos" panose="020B0004020202020204" pitchFamily="34" charset="0"/>
              </a:rPr>
              <a:t> </a:t>
            </a:r>
          </a:p>
          <a:p>
            <a:pPr>
              <a:lnSpc>
                <a:spcPct val="100000"/>
              </a:lnSpc>
            </a:pPr>
            <a:r>
              <a:rPr lang="en-US" sz="2400" b="1">
                <a:latin typeface="Aptos" panose="020B0004020202020204" pitchFamily="34" charset="0"/>
              </a:rPr>
              <a:t>Involve neurodivergent pupils </a:t>
            </a:r>
            <a:r>
              <a:rPr lang="en-US" sz="2400">
                <a:latin typeface="Aptos" panose="020B0004020202020204" pitchFamily="34" charset="0"/>
              </a:rPr>
              <a:t>in recommending and selecting books (but be mindful that they might not want to).</a:t>
            </a:r>
          </a:p>
          <a:p>
            <a:pPr>
              <a:lnSpc>
                <a:spcPct val="100000"/>
              </a:lnSpc>
            </a:pPr>
            <a:r>
              <a:rPr lang="en-US" sz="2400" b="0" i="0">
                <a:effectLst/>
                <a:latin typeface="Aptos" panose="020B0004020202020204" pitchFamily="34" charset="0"/>
              </a:rPr>
              <a:t>Provide access to texts in </a:t>
            </a:r>
            <a:r>
              <a:rPr lang="en-US" sz="2400" b="1" i="0">
                <a:effectLst/>
                <a:latin typeface="Aptos" panose="020B0004020202020204" pitchFamily="34" charset="0"/>
              </a:rPr>
              <a:t>different formats </a:t>
            </a:r>
            <a:r>
              <a:rPr lang="en-US" sz="2400" b="0" i="0">
                <a:effectLst/>
                <a:latin typeface="Aptos" panose="020B0004020202020204" pitchFamily="34" charset="0"/>
              </a:rPr>
              <a:t>(e.g., graphic novels, audiobooks) and </a:t>
            </a:r>
            <a:r>
              <a:rPr lang="en-US" sz="2400" b="1" i="0">
                <a:effectLst/>
                <a:latin typeface="Aptos" panose="020B0004020202020204" pitchFamily="34" charset="0"/>
              </a:rPr>
              <a:t>modes</a:t>
            </a:r>
            <a:r>
              <a:rPr lang="en-US" sz="2400" b="0" i="0">
                <a:effectLst/>
                <a:latin typeface="Aptos" panose="020B0004020202020204" pitchFamily="34" charset="0"/>
              </a:rPr>
              <a:t> (e.g., reading aloud, linking to film/TV adaptations).</a:t>
            </a:r>
          </a:p>
          <a:p>
            <a:pPr>
              <a:lnSpc>
                <a:spcPct val="100000"/>
              </a:lnSpc>
            </a:pPr>
            <a:r>
              <a:rPr lang="en-US" sz="2400">
                <a:latin typeface="Aptos" panose="020B0004020202020204" pitchFamily="34" charset="0"/>
              </a:rPr>
              <a:t>Encourage pupils to </a:t>
            </a:r>
            <a:r>
              <a:rPr lang="en-US" sz="2400" b="1">
                <a:latin typeface="Aptos" panose="020B0004020202020204" pitchFamily="34" charset="0"/>
              </a:rPr>
              <a:t>critically engage </a:t>
            </a:r>
            <a:r>
              <a:rPr lang="en-US" sz="2400">
                <a:latin typeface="Aptos" panose="020B0004020202020204" pitchFamily="34" charset="0"/>
              </a:rPr>
              <a:t>with representations of neurodivergence in texts.</a:t>
            </a:r>
          </a:p>
        </p:txBody>
      </p:sp>
      <p:pic>
        <p:nvPicPr>
          <p:cNvPr id="4" name="Picture 3" descr="A logo of a university&#10;&#10;Description automatically generated">
            <a:extLst>
              <a:ext uri="{FF2B5EF4-FFF2-40B4-BE49-F238E27FC236}">
                <a16:creationId xmlns:a16="http://schemas.microsoft.com/office/drawing/2014/main" id="{BECA7521-7D5B-6F9A-5052-970AB13D83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spTree>
    <p:extLst>
      <p:ext uri="{BB962C8B-B14F-4D97-AF65-F5344CB8AC3E}">
        <p14:creationId xmlns:p14="http://schemas.microsoft.com/office/powerpoint/2010/main" val="20305270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6319A-AA81-42FF-BD2B-4A0E6063ED65}"/>
              </a:ext>
            </a:extLst>
          </p:cNvPr>
          <p:cNvSpPr>
            <a:spLocks noGrp="1"/>
          </p:cNvSpPr>
          <p:nvPr>
            <p:ph type="title"/>
          </p:nvPr>
        </p:nvSpPr>
        <p:spPr/>
        <p:txBody>
          <a:bodyPr/>
          <a:lstStyle/>
          <a:p>
            <a:r>
              <a:rPr lang="en-GB" b="1" dirty="0">
                <a:latin typeface="Aptos"/>
              </a:rPr>
              <a:t>New project…..</a:t>
            </a:r>
          </a:p>
        </p:txBody>
      </p:sp>
      <p:sp>
        <p:nvSpPr>
          <p:cNvPr id="8" name="Content Placeholder 2">
            <a:extLst>
              <a:ext uri="{FF2B5EF4-FFF2-40B4-BE49-F238E27FC236}">
                <a16:creationId xmlns:a16="http://schemas.microsoft.com/office/drawing/2014/main" id="{E960EBD9-3A45-ADFE-E9E8-617F5CB5E2DE}"/>
              </a:ext>
            </a:extLst>
          </p:cNvPr>
          <p:cNvSpPr txBox="1">
            <a:spLocks/>
          </p:cNvSpPr>
          <p:nvPr/>
        </p:nvSpPr>
        <p:spPr>
          <a:xfrm>
            <a:off x="838200" y="1604744"/>
            <a:ext cx="10515600" cy="321109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pPr>
            <a:r>
              <a:rPr lang="en-US" sz="2400" b="1">
                <a:latin typeface="Aptos"/>
                <a:ea typeface="+mn-lt"/>
                <a:cs typeface="+mn-lt"/>
              </a:rPr>
              <a:t>Neurodivergent reading realities: Identity and collective meaning-making through neurodivergent-led book groups</a:t>
            </a:r>
            <a:endParaRPr lang="en-US">
              <a:latin typeface="Aptos"/>
              <a:ea typeface="+mn-lt"/>
              <a:cs typeface="+mn-lt"/>
            </a:endParaRPr>
          </a:p>
          <a:p>
            <a:pPr marL="0" indent="0">
              <a:lnSpc>
                <a:spcPct val="100000"/>
              </a:lnSpc>
              <a:buNone/>
            </a:pPr>
            <a:endParaRPr lang="en-US" sz="2400">
              <a:latin typeface="Aptos"/>
              <a:ea typeface="Calibri"/>
              <a:cs typeface="Calibri"/>
            </a:endParaRPr>
          </a:p>
        </p:txBody>
      </p:sp>
      <p:sp>
        <p:nvSpPr>
          <p:cNvPr id="13" name="TextBox 12">
            <a:extLst>
              <a:ext uri="{FF2B5EF4-FFF2-40B4-BE49-F238E27FC236}">
                <a16:creationId xmlns:a16="http://schemas.microsoft.com/office/drawing/2014/main" id="{4C8E24B3-EE76-4084-2C95-47C7789C2B29}"/>
              </a:ext>
            </a:extLst>
          </p:cNvPr>
          <p:cNvSpPr txBox="1"/>
          <p:nvPr/>
        </p:nvSpPr>
        <p:spPr>
          <a:xfrm>
            <a:off x="838994" y="2650643"/>
            <a:ext cx="10795365" cy="2554545"/>
          </a:xfrm>
          <a:prstGeom prst="rect">
            <a:avLst/>
          </a:prstGeom>
          <a:solidFill>
            <a:srgbClr val="F7A901"/>
          </a:solidFill>
          <a:ln w="3175">
            <a:solidFill>
              <a:schemeClr val="tx1"/>
            </a:solidFill>
          </a:ln>
          <a:effectLst>
            <a:outerShdw blurRad="50800" dist="38100" dir="2700000" algn="tl" rotWithShape="0">
              <a:prstClr val="black">
                <a:alpha val="40000"/>
              </a:prstClr>
            </a:outerShdw>
          </a:effectLst>
        </p:spPr>
        <p:txBody>
          <a:bodyPr wrap="square" lIns="91440" tIns="45720" rIns="91440" bIns="45720" rtlCol="0" anchor="t">
            <a:spAutoFit/>
          </a:bodyPr>
          <a:lstStyle/>
          <a:p>
            <a:r>
              <a:rPr lang="en-GB" sz="2000">
                <a:latin typeface="Aptos"/>
              </a:rPr>
              <a:t>Empowering neurodivergent students to </a:t>
            </a:r>
            <a:r>
              <a:rPr lang="en-GB" sz="2000" b="1">
                <a:latin typeface="Aptos"/>
              </a:rPr>
              <a:t>co-construct</a:t>
            </a:r>
            <a:r>
              <a:rPr lang="en-GB" sz="2000">
                <a:latin typeface="Aptos"/>
              </a:rPr>
              <a:t> meaning and understanding about their (collective and individual) neurodivergent identity/identities through participation in neurodivergent-led book groups, exploring:</a:t>
            </a:r>
            <a:endParaRPr lang="en-US"/>
          </a:p>
          <a:p>
            <a:endParaRPr lang="en-GB" sz="2000">
              <a:latin typeface="Aptos"/>
            </a:endParaRPr>
          </a:p>
          <a:p>
            <a:pPr lvl="1"/>
            <a:r>
              <a:rPr lang="en-GB" sz="2000">
                <a:latin typeface="Aptos"/>
              </a:rPr>
              <a:t>(1)  Whether/how reading books about neurodivergence can affirm, undermine,   challenge and/or expand their neurodivergent (and intersecting) identities.</a:t>
            </a:r>
            <a:endParaRPr lang="en-GB">
              <a:ea typeface="Calibri" panose="020F0502020204030204"/>
              <a:cs typeface="Calibri" panose="020F0502020204030204"/>
            </a:endParaRPr>
          </a:p>
          <a:p>
            <a:pPr lvl="1"/>
            <a:r>
              <a:rPr lang="en-GB" sz="2000">
                <a:latin typeface="Aptos"/>
              </a:rPr>
              <a:t>(2)  The methodological potential of neurodivergent-led book groups as a safe space for   facilitating collective meaning-making regarding neurodivergent identity and culture.</a:t>
            </a:r>
            <a:endParaRPr lang="en-GB">
              <a:ea typeface="Calibri" panose="020F0502020204030204"/>
              <a:cs typeface="Calibri" panose="020F0502020204030204"/>
            </a:endParaRPr>
          </a:p>
        </p:txBody>
      </p:sp>
      <p:pic>
        <p:nvPicPr>
          <p:cNvPr id="16" name="Picture 15">
            <a:extLst>
              <a:ext uri="{FF2B5EF4-FFF2-40B4-BE49-F238E27FC236}">
                <a16:creationId xmlns:a16="http://schemas.microsoft.com/office/drawing/2014/main" id="{3AA1B058-BD5D-0F32-4881-6096ACFC1B08}"/>
              </a:ext>
            </a:extLst>
          </p:cNvPr>
          <p:cNvPicPr>
            <a:picLocks noChangeAspect="1"/>
          </p:cNvPicPr>
          <p:nvPr/>
        </p:nvPicPr>
        <p:blipFill>
          <a:blip r:embed="rId2"/>
          <a:stretch>
            <a:fillRect/>
          </a:stretch>
        </p:blipFill>
        <p:spPr>
          <a:xfrm>
            <a:off x="0" y="6239341"/>
            <a:ext cx="12192000" cy="639441"/>
          </a:xfrm>
          <a:prstGeom prst="rect">
            <a:avLst/>
          </a:prstGeom>
          <a:ln>
            <a:noFill/>
          </a:ln>
        </p:spPr>
      </p:pic>
      <p:sp>
        <p:nvSpPr>
          <p:cNvPr id="18" name="TextBox 17">
            <a:extLst>
              <a:ext uri="{FF2B5EF4-FFF2-40B4-BE49-F238E27FC236}">
                <a16:creationId xmlns:a16="http://schemas.microsoft.com/office/drawing/2014/main" id="{DFD29B46-8941-FD0D-C848-7704F00DBFF3}"/>
              </a:ext>
            </a:extLst>
          </p:cNvPr>
          <p:cNvSpPr txBox="1"/>
          <p:nvPr/>
        </p:nvSpPr>
        <p:spPr>
          <a:xfrm>
            <a:off x="785446" y="5463693"/>
            <a:ext cx="6176627" cy="400110"/>
          </a:xfrm>
          <a:prstGeom prst="rect">
            <a:avLst/>
          </a:prstGeom>
          <a:noFill/>
        </p:spPr>
        <p:txBody>
          <a:bodyPr wrap="square" lIns="91440" tIns="45720" rIns="91440" bIns="45720" rtlCol="0" anchor="t">
            <a:spAutoFit/>
          </a:bodyPr>
          <a:lstStyle/>
          <a:p>
            <a:r>
              <a:rPr lang="en-GB" sz="2000">
                <a:solidFill>
                  <a:srgbClr val="000000"/>
                </a:solidFill>
                <a:latin typeface="Aptos" panose="020B0004020202020204"/>
              </a:rPr>
              <a:t>Email: </a:t>
            </a:r>
            <a:r>
              <a:rPr lang="en-GB" sz="2000">
                <a:solidFill>
                  <a:srgbClr val="000000"/>
                </a:solidFill>
                <a:latin typeface="Aptos" panose="020B0004020202020204"/>
                <a:hlinkClick r:id="rId3"/>
              </a:rPr>
              <a:t>charlotte.webber@strath.ac.uk</a:t>
            </a:r>
            <a:r>
              <a:rPr lang="en-GB" sz="2000">
                <a:solidFill>
                  <a:srgbClr val="000000"/>
                </a:solidFill>
                <a:latin typeface="Aptos" panose="020B0004020202020204"/>
              </a:rPr>
              <a:t> </a:t>
            </a:r>
            <a:endParaRPr lang="en-GB" sz="2000" b="0">
              <a:solidFill>
                <a:srgbClr val="000000"/>
              </a:solidFill>
              <a:effectLst/>
              <a:latin typeface="Aptos" panose="020B0004020202020204"/>
            </a:endParaRPr>
          </a:p>
        </p:txBody>
      </p:sp>
    </p:spTree>
    <p:extLst>
      <p:ext uri="{BB962C8B-B14F-4D97-AF65-F5344CB8AC3E}">
        <p14:creationId xmlns:p14="http://schemas.microsoft.com/office/powerpoint/2010/main" val="20147460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506034A-1138-443C-9051-BFC04653156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9244" y="249767"/>
            <a:ext cx="10993512" cy="6181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8754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ADF2A-DF28-7807-4C90-5783ED3AC9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E48BDC-1EED-251D-96D6-A776D078BC28}"/>
              </a:ext>
            </a:extLst>
          </p:cNvPr>
          <p:cNvSpPr>
            <a:spLocks noGrp="1"/>
          </p:cNvSpPr>
          <p:nvPr>
            <p:ph type="title"/>
          </p:nvPr>
        </p:nvSpPr>
        <p:spPr/>
        <p:txBody>
          <a:bodyPr/>
          <a:lstStyle/>
          <a:p>
            <a:r>
              <a:rPr lang="en-GB" b="1">
                <a:solidFill>
                  <a:srgbClr val="000000"/>
                </a:solidFill>
                <a:latin typeface="Aptos" panose="020B0004020202020204" pitchFamily="34" charset="0"/>
              </a:rPr>
              <a:t>Quick reads…</a:t>
            </a:r>
            <a:endParaRPr lang="en-US">
              <a:latin typeface="Aptos" panose="020B0004020202020204" pitchFamily="34" charset="0"/>
            </a:endParaRPr>
          </a:p>
        </p:txBody>
      </p:sp>
      <p:sp>
        <p:nvSpPr>
          <p:cNvPr id="3" name="Content Placeholder 2">
            <a:extLst>
              <a:ext uri="{FF2B5EF4-FFF2-40B4-BE49-F238E27FC236}">
                <a16:creationId xmlns:a16="http://schemas.microsoft.com/office/drawing/2014/main" id="{A14B882D-5D5D-716D-6DC0-92831ED2E22E}"/>
              </a:ext>
            </a:extLst>
          </p:cNvPr>
          <p:cNvSpPr>
            <a:spLocks noGrp="1"/>
          </p:cNvSpPr>
          <p:nvPr>
            <p:ph idx="1"/>
          </p:nvPr>
        </p:nvSpPr>
        <p:spPr>
          <a:xfrm>
            <a:off x="952500" y="1652588"/>
            <a:ext cx="5143500" cy="3827765"/>
          </a:xfrm>
          <a:solidFill>
            <a:srgbClr val="F7A901"/>
          </a:solidFill>
          <a:ln w="3175">
            <a:solidFill>
              <a:schemeClr val="tx1"/>
            </a:solidFill>
          </a:ln>
          <a:effectLst>
            <a:outerShdw blurRad="50800" dist="38100" dir="2700000" algn="tl" rotWithShape="0">
              <a:prstClr val="black">
                <a:alpha val="40000"/>
              </a:prstClr>
            </a:outerShdw>
          </a:effectLst>
        </p:spPr>
        <p:txBody>
          <a:bodyPr vert="horz" lIns="91440" tIns="45720" rIns="91440" bIns="45720" rtlCol="0" anchor="t">
            <a:noAutofit/>
          </a:bodyPr>
          <a:lstStyle/>
          <a:p>
            <a:pPr marL="0" indent="0">
              <a:lnSpc>
                <a:spcPct val="100000"/>
              </a:lnSpc>
              <a:buNone/>
            </a:pPr>
            <a:r>
              <a:rPr lang="en-US" sz="2000" b="1">
                <a:latin typeface="Aptos"/>
                <a:hlinkClick r:id="rId3">
                  <a:extLst>
                    <a:ext uri="{A12FA001-AC4F-418D-AE19-62706E023703}">
                      <ahyp:hlinkClr xmlns:ahyp="http://schemas.microsoft.com/office/drawing/2018/hyperlinkcolor" val="tx"/>
                    </a:ext>
                  </a:extLst>
                </a:hlinkClick>
              </a:rPr>
              <a:t>Neurodivergent characters in YA fiction: who is being represented?</a:t>
            </a:r>
            <a:r>
              <a:rPr lang="en-US" sz="2000" b="1">
                <a:latin typeface="Aptos"/>
              </a:rPr>
              <a:t> </a:t>
            </a:r>
            <a:r>
              <a:rPr lang="en-US" sz="2000">
                <a:latin typeface="Aptos"/>
              </a:rPr>
              <a:t>(Scottish Book Trust) </a:t>
            </a:r>
            <a:endParaRPr lang="en-US"/>
          </a:p>
          <a:p>
            <a:pPr marL="0" indent="0">
              <a:lnSpc>
                <a:spcPct val="100000"/>
              </a:lnSpc>
              <a:buNone/>
            </a:pPr>
            <a:endParaRPr lang="en-US" sz="2000">
              <a:latin typeface="Aptos" panose="020B0004020202020204" pitchFamily="34" charset="0"/>
            </a:endParaRPr>
          </a:p>
          <a:p>
            <a:pPr marL="0" indent="0">
              <a:lnSpc>
                <a:spcPct val="100000"/>
              </a:lnSpc>
              <a:buNone/>
            </a:pPr>
            <a:r>
              <a:rPr lang="en-US" sz="2000" b="1">
                <a:latin typeface="Aptos"/>
                <a:hlinkClick r:id="rId4">
                  <a:extLst>
                    <a:ext uri="{A12FA001-AC4F-418D-AE19-62706E023703}">
                      <ahyp:hlinkClr xmlns:ahyp="http://schemas.microsoft.com/office/drawing/2018/hyperlinkcolor" val="tx"/>
                    </a:ext>
                  </a:extLst>
                </a:hlinkClick>
              </a:rPr>
              <a:t>Writing neurodivergent characters: advice from neurodivergent teens</a:t>
            </a:r>
            <a:r>
              <a:rPr lang="en-US" sz="2000" b="1">
                <a:latin typeface="Aptos"/>
              </a:rPr>
              <a:t> </a:t>
            </a:r>
            <a:r>
              <a:rPr lang="en-US" sz="2000">
                <a:latin typeface="Aptos"/>
              </a:rPr>
              <a:t>(Scottish Book Trust)</a:t>
            </a:r>
          </a:p>
          <a:p>
            <a:pPr marL="0" indent="0">
              <a:lnSpc>
                <a:spcPct val="100000"/>
              </a:lnSpc>
              <a:buNone/>
            </a:pPr>
            <a:endParaRPr lang="en-US" sz="1400" i="1">
              <a:latin typeface="Aptos" panose="020B0004020202020204" pitchFamily="34" charset="0"/>
            </a:endParaRPr>
          </a:p>
          <a:p>
            <a:pPr marL="0" indent="0">
              <a:lnSpc>
                <a:spcPct val="100000"/>
              </a:lnSpc>
              <a:buNone/>
            </a:pPr>
            <a:r>
              <a:rPr lang="en-US" sz="2000" b="1">
                <a:latin typeface="Aptos"/>
                <a:hlinkClick r:id="rId5">
                  <a:extLst>
                    <a:ext uri="{A12FA001-AC4F-418D-AE19-62706E023703}">
                      <ahyp:hlinkClr xmlns:ahyp="http://schemas.microsoft.com/office/drawing/2018/hyperlinkcolor" val="tx"/>
                    </a:ext>
                  </a:extLst>
                </a:hlinkClick>
              </a:rPr>
              <a:t>Why schools need books featuring neurodivergent characters</a:t>
            </a:r>
            <a:r>
              <a:rPr lang="en-US" sz="2000" b="1">
                <a:latin typeface="Aptos"/>
              </a:rPr>
              <a:t> </a:t>
            </a:r>
            <a:r>
              <a:rPr lang="en-US" sz="2000">
                <a:latin typeface="Aptos"/>
              </a:rPr>
              <a:t>(BookTrust)</a:t>
            </a:r>
          </a:p>
        </p:txBody>
      </p:sp>
      <p:pic>
        <p:nvPicPr>
          <p:cNvPr id="4" name="Picture 3" descr="A logo of a university&#10;&#10;Description automatically generated">
            <a:extLst>
              <a:ext uri="{FF2B5EF4-FFF2-40B4-BE49-F238E27FC236}">
                <a16:creationId xmlns:a16="http://schemas.microsoft.com/office/drawing/2014/main" id="{BECA7521-7D5B-6F9A-5052-970AB13D83B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53243" y="6007672"/>
            <a:ext cx="967701" cy="772951"/>
          </a:xfrm>
          <a:prstGeom prst="rect">
            <a:avLst/>
          </a:prstGeom>
        </p:spPr>
      </p:pic>
      <p:pic>
        <p:nvPicPr>
          <p:cNvPr id="10" name="Picture 9" descr="A screenshot of a computer&#10;&#10;Description automatically generated">
            <a:extLst>
              <a:ext uri="{FF2B5EF4-FFF2-40B4-BE49-F238E27FC236}">
                <a16:creationId xmlns:a16="http://schemas.microsoft.com/office/drawing/2014/main" id="{C9D22B7C-B7C5-8596-33C2-1F78090E050E}"/>
              </a:ext>
            </a:extLst>
          </p:cNvPr>
          <p:cNvPicPr>
            <a:picLocks noChangeAspect="1"/>
          </p:cNvPicPr>
          <p:nvPr/>
        </p:nvPicPr>
        <p:blipFill rotWithShape="1">
          <a:blip r:embed="rId7">
            <a:extLst>
              <a:ext uri="{28A0092B-C50C-407E-A947-70E740481C1C}">
                <a14:useLocalDpi xmlns:a14="http://schemas.microsoft.com/office/drawing/2010/main" val="0"/>
              </a:ext>
            </a:extLst>
          </a:blip>
          <a:srcRect l="21354" t="10991" r="23021" b="5324"/>
          <a:stretch/>
        </p:blipFill>
        <p:spPr>
          <a:xfrm>
            <a:off x="6855029" y="599033"/>
            <a:ext cx="4782064" cy="4046819"/>
          </a:xfrm>
          <a:prstGeom prst="rect">
            <a:avLst/>
          </a:prstGeom>
          <a:ln w="3175">
            <a:solidFill>
              <a:schemeClr val="tx1"/>
            </a:solidFill>
          </a:ln>
          <a:effectLst>
            <a:outerShdw blurRad="50800" dist="38100" dir="2700000" algn="tl" rotWithShape="0">
              <a:prstClr val="black">
                <a:alpha val="40000"/>
              </a:prstClr>
            </a:outerShdw>
          </a:effectLst>
        </p:spPr>
      </p:pic>
      <p:pic>
        <p:nvPicPr>
          <p:cNvPr id="12" name="Picture 11" descr="A screenshot of a computer&#10;&#10;Description automatically generated">
            <a:extLst>
              <a:ext uri="{FF2B5EF4-FFF2-40B4-BE49-F238E27FC236}">
                <a16:creationId xmlns:a16="http://schemas.microsoft.com/office/drawing/2014/main" id="{847553D2-94FA-F434-F46E-187E00CD1ABC}"/>
              </a:ext>
            </a:extLst>
          </p:cNvPr>
          <p:cNvPicPr>
            <a:picLocks noChangeAspect="1"/>
          </p:cNvPicPr>
          <p:nvPr/>
        </p:nvPicPr>
        <p:blipFill rotWithShape="1">
          <a:blip r:embed="rId8">
            <a:extLst>
              <a:ext uri="{28A0092B-C50C-407E-A947-70E740481C1C}">
                <a14:useLocalDpi xmlns:a14="http://schemas.microsoft.com/office/drawing/2010/main" val="0"/>
              </a:ext>
            </a:extLst>
          </a:blip>
          <a:srcRect l="10312" t="10991" r="37708" b="20220"/>
          <a:stretch/>
        </p:blipFill>
        <p:spPr>
          <a:xfrm>
            <a:off x="6460869" y="3467100"/>
            <a:ext cx="3994939" cy="2973886"/>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42407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7E638-5279-492E-8E22-595B450B82FD}"/>
              </a:ext>
            </a:extLst>
          </p:cNvPr>
          <p:cNvSpPr>
            <a:spLocks noGrp="1"/>
          </p:cNvSpPr>
          <p:nvPr>
            <p:ph type="title"/>
          </p:nvPr>
        </p:nvSpPr>
        <p:spPr/>
        <p:txBody>
          <a:bodyPr/>
          <a:lstStyle/>
          <a:p>
            <a:r>
              <a:rPr lang="en-GB" b="1" dirty="0">
                <a:latin typeface="Aptos"/>
              </a:rPr>
              <a:t>Representation: For younger readers….</a:t>
            </a:r>
          </a:p>
        </p:txBody>
      </p:sp>
      <p:pic>
        <p:nvPicPr>
          <p:cNvPr id="5" name="Content Placeholder 4">
            <a:extLst>
              <a:ext uri="{FF2B5EF4-FFF2-40B4-BE49-F238E27FC236}">
                <a16:creationId xmlns:a16="http://schemas.microsoft.com/office/drawing/2014/main" id="{6E09608D-460F-4BB9-A1F0-DCB807D9E3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55183" y="1510417"/>
            <a:ext cx="3221090" cy="4589779"/>
          </a:xfrm>
        </p:spPr>
      </p:pic>
      <p:sp>
        <p:nvSpPr>
          <p:cNvPr id="6" name="TextBox 5">
            <a:extLst>
              <a:ext uri="{FF2B5EF4-FFF2-40B4-BE49-F238E27FC236}">
                <a16:creationId xmlns:a16="http://schemas.microsoft.com/office/drawing/2014/main" id="{22BA8FF6-243C-42DA-AD87-5FF8D91AC1B4}"/>
              </a:ext>
            </a:extLst>
          </p:cNvPr>
          <p:cNvSpPr txBox="1"/>
          <p:nvPr/>
        </p:nvSpPr>
        <p:spPr>
          <a:xfrm>
            <a:off x="5581403" y="6295716"/>
            <a:ext cx="6447150" cy="646331"/>
          </a:xfrm>
          <a:prstGeom prst="rect">
            <a:avLst/>
          </a:prstGeom>
          <a:noFill/>
        </p:spPr>
        <p:txBody>
          <a:bodyPr wrap="none" rtlCol="0">
            <a:spAutoFit/>
          </a:bodyPr>
          <a:lstStyle/>
          <a:p>
            <a:r>
              <a:rPr lang="en-GB" dirty="0">
                <a:hlinkClick r:id="rId3"/>
              </a:rPr>
              <a:t>https://www.inclusivebooksforchildren.org/excluded-voices-report</a:t>
            </a:r>
            <a:endParaRPr lang="en-GB" dirty="0"/>
          </a:p>
          <a:p>
            <a:endParaRPr lang="en-GB" dirty="0"/>
          </a:p>
        </p:txBody>
      </p:sp>
      <p:pic>
        <p:nvPicPr>
          <p:cNvPr id="8" name="Picture 7">
            <a:extLst>
              <a:ext uri="{FF2B5EF4-FFF2-40B4-BE49-F238E27FC236}">
                <a16:creationId xmlns:a16="http://schemas.microsoft.com/office/drawing/2014/main" id="{EE37B245-702A-49B0-84DC-2D9D58A893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9243" y="1493690"/>
            <a:ext cx="3716769" cy="4728517"/>
          </a:xfrm>
          <a:prstGeom prst="rect">
            <a:avLst/>
          </a:prstGeom>
        </p:spPr>
      </p:pic>
    </p:spTree>
    <p:extLst>
      <p:ext uri="{BB962C8B-B14F-4D97-AF65-F5344CB8AC3E}">
        <p14:creationId xmlns:p14="http://schemas.microsoft.com/office/powerpoint/2010/main" val="3166433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D5ED0-820F-DB60-D1BA-87316C889EA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EEA1B6-5859-1220-D82E-D0086F16BE4B}"/>
              </a:ext>
            </a:extLst>
          </p:cNvPr>
          <p:cNvSpPr>
            <a:spLocks noGrp="1"/>
          </p:cNvSpPr>
          <p:nvPr>
            <p:ph idx="1"/>
          </p:nvPr>
        </p:nvSpPr>
        <p:spPr>
          <a:xfrm>
            <a:off x="504825" y="595312"/>
            <a:ext cx="5150540" cy="5667375"/>
          </a:xfrm>
          <a:solidFill>
            <a:schemeClr val="bg1"/>
          </a:solidFill>
          <a:ln w="3175">
            <a:solidFill>
              <a:schemeClr val="tx1"/>
            </a:solidFill>
          </a:ln>
          <a:effectLst>
            <a:outerShdw blurRad="50800" dist="38100" dir="2700000" algn="tl" rotWithShape="0">
              <a:prstClr val="black">
                <a:alpha val="40000"/>
              </a:prstClr>
            </a:outerShdw>
          </a:effectLst>
        </p:spPr>
        <p:txBody>
          <a:bodyPr>
            <a:normAutofit fontScale="92500" lnSpcReduction="20000"/>
          </a:bodyPr>
          <a:lstStyle/>
          <a:p>
            <a:pPr marL="0" indent="0">
              <a:lnSpc>
                <a:spcPct val="100000"/>
              </a:lnSpc>
              <a:spcBef>
                <a:spcPts val="0"/>
              </a:spcBef>
              <a:buNone/>
            </a:pPr>
            <a:endParaRPr lang="en-US" sz="1600" b="1" i="0">
              <a:solidFill>
                <a:srgbClr val="000000"/>
              </a:solidFill>
              <a:effectLst/>
              <a:latin typeface="Aptos" panose="020B0004020202020204" pitchFamily="34" charset="0"/>
            </a:endParaRPr>
          </a:p>
          <a:p>
            <a:pPr marL="0" indent="0">
              <a:lnSpc>
                <a:spcPct val="100000"/>
              </a:lnSpc>
              <a:spcBef>
                <a:spcPts val="0"/>
              </a:spcBef>
              <a:buNone/>
            </a:pPr>
            <a:r>
              <a:rPr lang="en-US" sz="2000" b="0" i="0">
                <a:solidFill>
                  <a:srgbClr val="000000"/>
                </a:solidFill>
                <a:effectLst/>
                <a:latin typeface="Aptos" panose="020B0004020202020204" pitchFamily="34" charset="0"/>
              </a:rPr>
              <a:t>Many thanks to all the </a:t>
            </a:r>
            <a:r>
              <a:rPr lang="en-US" sz="2000" b="1" i="0">
                <a:solidFill>
                  <a:srgbClr val="000000"/>
                </a:solidFill>
                <a:effectLst/>
                <a:latin typeface="Aptos" panose="020B0004020202020204" pitchFamily="34" charset="0"/>
              </a:rPr>
              <a:t>young people </a:t>
            </a:r>
            <a:r>
              <a:rPr lang="en-US" sz="2000" b="0" i="0">
                <a:solidFill>
                  <a:srgbClr val="000000"/>
                </a:solidFill>
                <a:effectLst/>
                <a:latin typeface="Aptos" panose="020B0004020202020204" pitchFamily="34" charset="0"/>
              </a:rPr>
              <a:t>who participated and so generously shared their reading perspectives and experiences.</a:t>
            </a:r>
          </a:p>
          <a:p>
            <a:pPr marL="0" indent="0">
              <a:lnSpc>
                <a:spcPct val="100000"/>
              </a:lnSpc>
              <a:spcBef>
                <a:spcPts val="0"/>
              </a:spcBef>
              <a:buNone/>
            </a:pPr>
            <a:endParaRPr lang="en-US" sz="2000" b="1">
              <a:solidFill>
                <a:srgbClr val="000000"/>
              </a:solidFill>
              <a:latin typeface="Aptos" panose="020B0004020202020204" pitchFamily="34" charset="0"/>
            </a:endParaRPr>
          </a:p>
          <a:p>
            <a:pPr marL="0" indent="0">
              <a:lnSpc>
                <a:spcPct val="100000"/>
              </a:lnSpc>
              <a:spcBef>
                <a:spcPts val="0"/>
              </a:spcBef>
              <a:buNone/>
            </a:pPr>
            <a:r>
              <a:rPr lang="en-US" sz="2000" b="1" i="0">
                <a:solidFill>
                  <a:srgbClr val="000000"/>
                </a:solidFill>
                <a:effectLst/>
                <a:latin typeface="Aptos" panose="020B0004020202020204" pitchFamily="34" charset="0"/>
              </a:rPr>
              <a:t>Research</a:t>
            </a:r>
            <a:r>
              <a:rPr lang="en-US" sz="2000" b="1">
                <a:solidFill>
                  <a:srgbClr val="000000"/>
                </a:solidFill>
                <a:latin typeface="Aptos" panose="020B0004020202020204" pitchFamily="34" charset="0"/>
              </a:rPr>
              <a:t> </a:t>
            </a:r>
            <a:r>
              <a:rPr lang="en-US" sz="2000" b="1" i="0">
                <a:solidFill>
                  <a:srgbClr val="000000"/>
                </a:solidFill>
                <a:effectLst/>
                <a:latin typeface="Aptos" panose="020B0004020202020204" pitchFamily="34" charset="0"/>
              </a:rPr>
              <a:t>team:</a:t>
            </a:r>
          </a:p>
          <a:p>
            <a:pPr marL="0" indent="0">
              <a:lnSpc>
                <a:spcPct val="100000"/>
              </a:lnSpc>
              <a:spcBef>
                <a:spcPts val="0"/>
              </a:spcBef>
              <a:buNone/>
            </a:pPr>
            <a:r>
              <a:rPr lang="en-US" sz="2000" b="0" i="0">
                <a:solidFill>
                  <a:srgbClr val="000000"/>
                </a:solidFill>
                <a:effectLst/>
                <a:latin typeface="Aptos" panose="020B0004020202020204" pitchFamily="34" charset="0"/>
              </a:rPr>
              <a:t>Dr Charlotte Webber, Elena Santi, </a:t>
            </a:r>
            <a:r>
              <a:rPr lang="en-US" sz="2000">
                <a:solidFill>
                  <a:srgbClr val="000000"/>
                </a:solidFill>
                <a:latin typeface="Aptos" panose="020B0004020202020204" pitchFamily="34" charset="0"/>
              </a:rPr>
              <a:t>Prof</a:t>
            </a:r>
            <a:r>
              <a:rPr lang="en-US" sz="2000" b="0" i="0">
                <a:solidFill>
                  <a:srgbClr val="000000"/>
                </a:solidFill>
                <a:effectLst/>
                <a:latin typeface="Aptos" panose="020B0004020202020204" pitchFamily="34" charset="0"/>
              </a:rPr>
              <a:t> Sarah McGeown, Dr Katie </a:t>
            </a:r>
            <a:r>
              <a:rPr lang="en-US" sz="2000" b="0" i="0" err="1">
                <a:solidFill>
                  <a:srgbClr val="000000"/>
                </a:solidFill>
                <a:effectLst/>
                <a:latin typeface="Aptos" panose="020B0004020202020204" pitchFamily="34" charset="0"/>
              </a:rPr>
              <a:t>Cebula</a:t>
            </a:r>
            <a:r>
              <a:rPr lang="en-US" sz="2000" b="0" i="0">
                <a:solidFill>
                  <a:srgbClr val="000000"/>
                </a:solidFill>
                <a:effectLst/>
                <a:latin typeface="Aptos" panose="020B0004020202020204" pitchFamily="34" charset="0"/>
              </a:rPr>
              <a:t>, Dr Catherine Crompton, Prof Sue Fletcher-Watson</a:t>
            </a:r>
          </a:p>
          <a:p>
            <a:pPr marL="0" indent="0">
              <a:lnSpc>
                <a:spcPct val="100000"/>
              </a:lnSpc>
              <a:spcBef>
                <a:spcPts val="0"/>
              </a:spcBef>
              <a:buNone/>
            </a:pPr>
            <a:endParaRPr lang="en-US" sz="2000">
              <a:solidFill>
                <a:srgbClr val="000000"/>
              </a:solidFill>
              <a:effectLst/>
              <a:latin typeface="Aptos" panose="020B0004020202020204" pitchFamily="34" charset="0"/>
            </a:endParaRPr>
          </a:p>
          <a:p>
            <a:pPr marL="0" indent="0">
              <a:lnSpc>
                <a:spcPct val="100000"/>
              </a:lnSpc>
              <a:spcBef>
                <a:spcPts val="0"/>
              </a:spcBef>
              <a:buNone/>
            </a:pPr>
            <a:r>
              <a:rPr lang="en-US" sz="2000" b="1" i="0">
                <a:solidFill>
                  <a:srgbClr val="000000"/>
                </a:solidFill>
                <a:effectLst/>
                <a:latin typeface="Aptos" panose="020B0004020202020204" pitchFamily="34" charset="0"/>
              </a:rPr>
              <a:t>Practice partners:</a:t>
            </a:r>
            <a:endParaRPr lang="en-US" sz="2000">
              <a:solidFill>
                <a:srgbClr val="000000"/>
              </a:solidFill>
              <a:effectLst/>
              <a:latin typeface="Aptos" panose="020B0004020202020204" pitchFamily="34" charset="0"/>
            </a:endParaRPr>
          </a:p>
          <a:p>
            <a:pPr marL="0" indent="0">
              <a:lnSpc>
                <a:spcPct val="100000"/>
              </a:lnSpc>
              <a:spcBef>
                <a:spcPts val="0"/>
              </a:spcBef>
              <a:buNone/>
            </a:pPr>
            <a:r>
              <a:rPr lang="en-US" sz="2000" b="0" i="0">
                <a:solidFill>
                  <a:srgbClr val="000000"/>
                </a:solidFill>
                <a:effectLst/>
                <a:latin typeface="Aptos" panose="020B0004020202020204" pitchFamily="34" charset="0"/>
              </a:rPr>
              <a:t>Dr Christina Clark, National Literacy Trust</a:t>
            </a:r>
            <a:endParaRPr lang="en-US" sz="2000">
              <a:solidFill>
                <a:srgbClr val="000000"/>
              </a:solidFill>
              <a:latin typeface="Aptos" panose="020B0004020202020204" pitchFamily="34" charset="0"/>
            </a:endParaRPr>
          </a:p>
          <a:p>
            <a:pPr marL="0" indent="0">
              <a:lnSpc>
                <a:spcPct val="100000"/>
              </a:lnSpc>
              <a:spcBef>
                <a:spcPts val="0"/>
              </a:spcBef>
              <a:buNone/>
            </a:pPr>
            <a:r>
              <a:rPr lang="en-US" sz="2000" b="0" i="0">
                <a:solidFill>
                  <a:srgbClr val="000000"/>
                </a:solidFill>
                <a:effectLst/>
                <a:latin typeface="Aptos" panose="020B0004020202020204" pitchFamily="34" charset="0"/>
              </a:rPr>
              <a:t>Lucy </a:t>
            </a:r>
            <a:r>
              <a:rPr lang="en-US" sz="2000" b="0" i="0" err="1">
                <a:solidFill>
                  <a:srgbClr val="000000"/>
                </a:solidFill>
                <a:effectLst/>
                <a:latin typeface="Aptos" panose="020B0004020202020204" pitchFamily="34" charset="0"/>
              </a:rPr>
              <a:t>Juckes</a:t>
            </a:r>
            <a:r>
              <a:rPr lang="en-US" sz="2000" b="0" i="0">
                <a:solidFill>
                  <a:srgbClr val="000000"/>
                </a:solidFill>
                <a:effectLst/>
                <a:latin typeface="Aptos" panose="020B0004020202020204" pitchFamily="34" charset="0"/>
              </a:rPr>
              <a:t>, Barrington Stoke</a:t>
            </a:r>
            <a:endParaRPr lang="en-US" sz="2000">
              <a:solidFill>
                <a:srgbClr val="000000"/>
              </a:solidFill>
              <a:latin typeface="Aptos" panose="020B0004020202020204" pitchFamily="34" charset="0"/>
            </a:endParaRPr>
          </a:p>
          <a:p>
            <a:pPr marL="0" indent="0">
              <a:lnSpc>
                <a:spcPct val="100000"/>
              </a:lnSpc>
              <a:spcBef>
                <a:spcPts val="0"/>
              </a:spcBef>
              <a:buNone/>
            </a:pPr>
            <a:r>
              <a:rPr lang="en-US" sz="2000" b="0" i="0">
                <a:solidFill>
                  <a:srgbClr val="000000"/>
                </a:solidFill>
                <a:effectLst/>
                <a:latin typeface="Aptos" panose="020B0004020202020204" pitchFamily="34" charset="0"/>
              </a:rPr>
              <a:t>Katie </a:t>
            </a:r>
            <a:r>
              <a:rPr lang="en-US" sz="2000" b="0" i="0" err="1">
                <a:solidFill>
                  <a:srgbClr val="000000"/>
                </a:solidFill>
                <a:effectLst/>
                <a:latin typeface="Aptos" panose="020B0004020202020204" pitchFamily="34" charset="0"/>
              </a:rPr>
              <a:t>Juckes</a:t>
            </a:r>
            <a:r>
              <a:rPr lang="en-US" sz="2000" b="0" i="0">
                <a:solidFill>
                  <a:srgbClr val="000000"/>
                </a:solidFill>
                <a:effectLst/>
                <a:latin typeface="Aptos" panose="020B0004020202020204" pitchFamily="34" charset="0"/>
              </a:rPr>
              <a:t>, Teacher</a:t>
            </a:r>
            <a:endParaRPr lang="en-US" sz="2000">
              <a:solidFill>
                <a:srgbClr val="000000"/>
              </a:solidFill>
              <a:latin typeface="Aptos" panose="020B0004020202020204" pitchFamily="34" charset="0"/>
            </a:endParaRPr>
          </a:p>
          <a:p>
            <a:pPr marL="0" indent="0">
              <a:lnSpc>
                <a:spcPct val="100000"/>
              </a:lnSpc>
              <a:spcBef>
                <a:spcPts val="0"/>
              </a:spcBef>
              <a:buNone/>
            </a:pPr>
            <a:r>
              <a:rPr lang="en-US" sz="2000" b="0" i="0" err="1">
                <a:solidFill>
                  <a:srgbClr val="000000"/>
                </a:solidFill>
                <a:effectLst/>
                <a:latin typeface="Aptos" panose="020B0004020202020204" pitchFamily="34" charset="0"/>
              </a:rPr>
              <a:t>Eadaoin</a:t>
            </a:r>
            <a:r>
              <a:rPr lang="en-US" sz="2000" b="0" i="0">
                <a:solidFill>
                  <a:srgbClr val="000000"/>
                </a:solidFill>
                <a:effectLst/>
                <a:latin typeface="Aptos" panose="020B0004020202020204" pitchFamily="34" charset="0"/>
              </a:rPr>
              <a:t> Lynch, Scottish Book Trust</a:t>
            </a:r>
            <a:endParaRPr lang="en-US" sz="2000">
              <a:solidFill>
                <a:srgbClr val="000000"/>
              </a:solidFill>
              <a:latin typeface="Aptos" panose="020B0004020202020204" pitchFamily="34" charset="0"/>
            </a:endParaRPr>
          </a:p>
          <a:p>
            <a:pPr marL="0" indent="0">
              <a:lnSpc>
                <a:spcPct val="100000"/>
              </a:lnSpc>
              <a:spcBef>
                <a:spcPts val="0"/>
              </a:spcBef>
              <a:buNone/>
            </a:pPr>
            <a:r>
              <a:rPr lang="en-US" sz="2000" b="0" i="0">
                <a:solidFill>
                  <a:srgbClr val="000000"/>
                </a:solidFill>
                <a:effectLst/>
                <a:latin typeface="Aptos" panose="020B0004020202020204" pitchFamily="34" charset="0"/>
              </a:rPr>
              <a:t>Daniel Payne, </a:t>
            </a:r>
            <a:r>
              <a:rPr lang="en-US" sz="2000" b="0" i="0" err="1">
                <a:solidFill>
                  <a:srgbClr val="000000"/>
                </a:solidFill>
                <a:effectLst/>
                <a:latin typeface="Aptos" panose="020B0004020202020204" pitchFamily="34" charset="0"/>
              </a:rPr>
              <a:t>BookTrust</a:t>
            </a:r>
            <a:endParaRPr lang="en-US" sz="2000">
              <a:solidFill>
                <a:srgbClr val="000000"/>
              </a:solidFill>
              <a:latin typeface="Aptos" panose="020B0004020202020204" pitchFamily="34" charset="0"/>
            </a:endParaRPr>
          </a:p>
          <a:p>
            <a:pPr marL="0" indent="0">
              <a:lnSpc>
                <a:spcPct val="100000"/>
              </a:lnSpc>
              <a:spcBef>
                <a:spcPts val="0"/>
              </a:spcBef>
              <a:buNone/>
            </a:pPr>
            <a:r>
              <a:rPr lang="en-US" sz="2000" b="0" i="0">
                <a:solidFill>
                  <a:srgbClr val="000000"/>
                </a:solidFill>
                <a:effectLst/>
                <a:latin typeface="Aptos" panose="020B0004020202020204" pitchFamily="34" charset="0"/>
              </a:rPr>
              <a:t>Emily Weston, Teacher</a:t>
            </a:r>
            <a:endParaRPr lang="en-US" sz="2000">
              <a:solidFill>
                <a:srgbClr val="000000"/>
              </a:solidFill>
              <a:latin typeface="Aptos" panose="020B0004020202020204" pitchFamily="34" charset="0"/>
            </a:endParaRPr>
          </a:p>
          <a:p>
            <a:pPr marL="0" indent="0">
              <a:lnSpc>
                <a:spcPct val="100000"/>
              </a:lnSpc>
              <a:spcBef>
                <a:spcPts val="0"/>
              </a:spcBef>
              <a:buNone/>
            </a:pPr>
            <a:r>
              <a:rPr lang="en-US" sz="2000" b="0" i="0">
                <a:solidFill>
                  <a:srgbClr val="000000"/>
                </a:solidFill>
                <a:effectLst/>
                <a:latin typeface="Aptos" panose="020B0004020202020204" pitchFamily="34" charset="0"/>
              </a:rPr>
              <a:t>Victoria Williamson, Author</a:t>
            </a:r>
          </a:p>
          <a:p>
            <a:pPr marL="0" indent="0">
              <a:lnSpc>
                <a:spcPct val="100000"/>
              </a:lnSpc>
              <a:spcBef>
                <a:spcPts val="0"/>
              </a:spcBef>
              <a:buNone/>
            </a:pPr>
            <a:endParaRPr lang="en-US" sz="2000">
              <a:solidFill>
                <a:srgbClr val="000000"/>
              </a:solidFill>
              <a:latin typeface="Aptos" panose="020B0004020202020204" pitchFamily="34" charset="0"/>
            </a:endParaRPr>
          </a:p>
          <a:p>
            <a:pPr marL="0" indent="0">
              <a:lnSpc>
                <a:spcPct val="100000"/>
              </a:lnSpc>
              <a:spcBef>
                <a:spcPts val="0"/>
              </a:spcBef>
              <a:buNone/>
            </a:pPr>
            <a:endParaRPr lang="en-US" sz="2000">
              <a:solidFill>
                <a:srgbClr val="000000"/>
              </a:solidFill>
              <a:latin typeface="Aptos" panose="020B0004020202020204" pitchFamily="34" charset="0"/>
            </a:endParaRPr>
          </a:p>
          <a:p>
            <a:pPr marL="0" indent="0">
              <a:lnSpc>
                <a:spcPct val="100000"/>
              </a:lnSpc>
              <a:spcBef>
                <a:spcPts val="0"/>
              </a:spcBef>
              <a:buNone/>
            </a:pPr>
            <a:r>
              <a:rPr lang="en-US" sz="2000" i="1">
                <a:solidFill>
                  <a:srgbClr val="000000"/>
                </a:solidFill>
                <a:effectLst/>
                <a:latin typeface="Aptos" panose="020B0004020202020204" pitchFamily="34" charset="0"/>
              </a:rPr>
              <a:t>Funding from University of Edinburgh Challenge Investment Fund.</a:t>
            </a:r>
          </a:p>
          <a:p>
            <a:pPr marL="0" indent="0">
              <a:lnSpc>
                <a:spcPct val="100000"/>
              </a:lnSpc>
              <a:spcBef>
                <a:spcPts val="0"/>
              </a:spcBef>
              <a:buNone/>
            </a:pPr>
            <a:endParaRPr lang="en-US" sz="1600">
              <a:solidFill>
                <a:srgbClr val="000000"/>
              </a:solidFill>
              <a:latin typeface="Aptos" panose="020B0004020202020204" pitchFamily="34" charset="0"/>
            </a:endParaRPr>
          </a:p>
          <a:p>
            <a:pPr marL="0" indent="0">
              <a:lnSpc>
                <a:spcPct val="100000"/>
              </a:lnSpc>
              <a:spcBef>
                <a:spcPts val="0"/>
              </a:spcBef>
              <a:buNone/>
            </a:pPr>
            <a:endParaRPr lang="en-US" sz="1600">
              <a:solidFill>
                <a:srgbClr val="B690C3"/>
              </a:solidFill>
              <a:effectLst/>
              <a:latin typeface="Aptos" panose="020B0004020202020204" pitchFamily="34" charset="0"/>
            </a:endParaRPr>
          </a:p>
        </p:txBody>
      </p:sp>
      <p:pic>
        <p:nvPicPr>
          <p:cNvPr id="7" name="Picture 6" descr="Non binary neurodivergent child reading a book with ear defenders">
            <a:extLst>
              <a:ext uri="{FF2B5EF4-FFF2-40B4-BE49-F238E27FC236}">
                <a16:creationId xmlns:a16="http://schemas.microsoft.com/office/drawing/2014/main" id="{3E0CF906-47A9-2A24-D7BA-FB3D5F0A01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75807" y="581215"/>
            <a:ext cx="5611368" cy="5681472"/>
          </a:xfrm>
          <a:prstGeom prst="rect">
            <a:avLst/>
          </a:prstGeom>
          <a:ln w="3175">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060421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94902-39C8-4387-AAA9-93576A482BFA}"/>
              </a:ext>
            </a:extLst>
          </p:cNvPr>
          <p:cNvSpPr>
            <a:spLocks noGrp="1"/>
          </p:cNvSpPr>
          <p:nvPr>
            <p:ph type="title"/>
          </p:nvPr>
        </p:nvSpPr>
        <p:spPr/>
        <p:txBody>
          <a:bodyPr/>
          <a:lstStyle/>
          <a:p>
            <a:r>
              <a:rPr lang="en-GB" b="1">
                <a:latin typeface="Aptos" panose="020B0004020202020204"/>
              </a:rPr>
              <a:t>Reflection and discussion</a:t>
            </a:r>
          </a:p>
        </p:txBody>
      </p:sp>
      <p:sp>
        <p:nvSpPr>
          <p:cNvPr id="3" name="Content Placeholder 2">
            <a:extLst>
              <a:ext uri="{FF2B5EF4-FFF2-40B4-BE49-F238E27FC236}">
                <a16:creationId xmlns:a16="http://schemas.microsoft.com/office/drawing/2014/main" id="{78991479-1A3E-4265-A03E-4B25153186BB}"/>
              </a:ext>
            </a:extLst>
          </p:cNvPr>
          <p:cNvSpPr>
            <a:spLocks noGrp="1"/>
          </p:cNvSpPr>
          <p:nvPr>
            <p:ph idx="1"/>
          </p:nvPr>
        </p:nvSpPr>
        <p:spPr>
          <a:xfrm>
            <a:off x="838200" y="1825625"/>
            <a:ext cx="6460671" cy="4351338"/>
          </a:xfrm>
        </p:spPr>
        <p:txBody>
          <a:bodyPr vert="horz" lIns="91440" tIns="45720" rIns="91440" bIns="45720" rtlCol="0" anchor="t">
            <a:normAutofit/>
          </a:bodyPr>
          <a:lstStyle/>
          <a:p>
            <a:pPr>
              <a:lnSpc>
                <a:spcPct val="107000"/>
              </a:lnSpc>
              <a:spcAft>
                <a:spcPts val="800"/>
              </a:spcAft>
            </a:pPr>
            <a:r>
              <a:rPr lang="en-GB" sz="2600" dirty="0">
                <a:solidFill>
                  <a:srgbClr val="000000"/>
                </a:solidFill>
                <a:effectLst/>
                <a:latin typeface="Aptos"/>
                <a:ea typeface="Times New Roman" panose="02020603050405020304" pitchFamily="18" charset="0"/>
                <a:cs typeface="Times New Roman"/>
              </a:rPr>
              <a:t>What key messages did you take from this webinar, and how could you use these to support your practice?</a:t>
            </a:r>
          </a:p>
          <a:p>
            <a:pPr>
              <a:lnSpc>
                <a:spcPct val="107000"/>
              </a:lnSpc>
              <a:spcAft>
                <a:spcPts val="800"/>
              </a:spcAft>
            </a:pPr>
            <a:r>
              <a:rPr lang="en-GB" sz="2600" dirty="0">
                <a:solidFill>
                  <a:srgbClr val="000000"/>
                </a:solidFill>
                <a:effectLst/>
                <a:latin typeface="Aptos"/>
                <a:ea typeface="Times New Roman" panose="02020603050405020304" pitchFamily="18" charset="0"/>
                <a:cs typeface="Times New Roman"/>
              </a:rPr>
              <a:t>What does your current book provision look like in terms of diversity, representation, and intersecting identities?  </a:t>
            </a:r>
          </a:p>
          <a:p>
            <a:pPr>
              <a:lnSpc>
                <a:spcPct val="107000"/>
              </a:lnSpc>
              <a:spcAft>
                <a:spcPts val="800"/>
              </a:spcAft>
            </a:pPr>
            <a:r>
              <a:rPr lang="en-GB" sz="2600" dirty="0">
                <a:solidFill>
                  <a:srgbClr val="000000"/>
                </a:solidFill>
                <a:latin typeface="Aptos"/>
                <a:ea typeface="Calibri"/>
                <a:cs typeface="Times New Roman"/>
              </a:rPr>
              <a:t>Thoughts on future research interests and priorities…</a:t>
            </a:r>
            <a:endParaRPr lang="en-GB" sz="2600" dirty="0">
              <a:effectLst/>
              <a:latin typeface="Aptos"/>
              <a:ea typeface="Calibri"/>
              <a:cs typeface="Times New Roman"/>
            </a:endParaRPr>
          </a:p>
          <a:p>
            <a:endParaRPr lang="en-GB" dirty="0"/>
          </a:p>
        </p:txBody>
      </p:sp>
      <p:pic>
        <p:nvPicPr>
          <p:cNvPr id="4" name="Picture 3">
            <a:extLst>
              <a:ext uri="{FF2B5EF4-FFF2-40B4-BE49-F238E27FC236}">
                <a16:creationId xmlns:a16="http://schemas.microsoft.com/office/drawing/2014/main" id="{61D1C683-00D3-43BA-AE4A-3E8172B38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4938" y="1438764"/>
            <a:ext cx="2653047" cy="2653047"/>
          </a:xfrm>
          <a:prstGeom prst="rect">
            <a:avLst/>
          </a:prstGeom>
          <a:ln>
            <a:solidFill>
              <a:schemeClr val="tx1"/>
            </a:solidFill>
          </a:ln>
          <a:effectLst>
            <a:outerShdw blurRad="50800" dist="38100" dir="2700000">
              <a:srgbClr val="000000">
                <a:alpha val="40000"/>
              </a:srgbClr>
            </a:outerShdw>
          </a:effectLst>
        </p:spPr>
      </p:pic>
      <p:sp>
        <p:nvSpPr>
          <p:cNvPr id="6" name="TextBox 5">
            <a:extLst>
              <a:ext uri="{FF2B5EF4-FFF2-40B4-BE49-F238E27FC236}">
                <a16:creationId xmlns:a16="http://schemas.microsoft.com/office/drawing/2014/main" id="{60C5116D-F802-4610-AA99-28DA9C7503FD}"/>
              </a:ext>
            </a:extLst>
          </p:cNvPr>
          <p:cNvSpPr txBox="1"/>
          <p:nvPr/>
        </p:nvSpPr>
        <p:spPr>
          <a:xfrm>
            <a:off x="8092795" y="5506311"/>
            <a:ext cx="3601706" cy="584775"/>
          </a:xfrm>
          <a:prstGeom prst="rect">
            <a:avLst/>
          </a:prstGeom>
          <a:noFill/>
        </p:spPr>
        <p:txBody>
          <a:bodyPr wrap="square" lIns="91440" tIns="45720" rIns="91440" bIns="45720" anchor="t">
            <a:spAutoFit/>
          </a:bodyPr>
          <a:lstStyle/>
          <a:p>
            <a:pPr marL="0" indent="0">
              <a:buNone/>
            </a:pPr>
            <a:r>
              <a:rPr lang="en-GB" sz="1600" b="1">
                <a:latin typeface="Aptos"/>
              </a:rPr>
              <a:t>University of Edinburgh Literacy Lab: </a:t>
            </a:r>
            <a:r>
              <a:rPr lang="en-GB" sz="1600">
                <a:latin typeface="Aptos"/>
                <a:hlinkClick r:id="rId4"/>
              </a:rPr>
              <a:t>https://blogs.ed.ac.uk/literacylab/</a:t>
            </a:r>
            <a:endParaRPr lang="en-GB" sz="1600">
              <a:latin typeface="Aptos"/>
            </a:endParaRPr>
          </a:p>
        </p:txBody>
      </p:sp>
      <p:pic>
        <p:nvPicPr>
          <p:cNvPr id="7" name="Picture 6" descr="people reading writing - different ages">
            <a:extLst>
              <a:ext uri="{FF2B5EF4-FFF2-40B4-BE49-F238E27FC236}">
                <a16:creationId xmlns:a16="http://schemas.microsoft.com/office/drawing/2014/main" id="{AD0E6490-B940-4953-A5C3-0562C54F65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4857" y="4523531"/>
            <a:ext cx="3445329" cy="982780"/>
          </a:xfrm>
          <a:prstGeom prst="rect">
            <a:avLst/>
          </a:prstGeom>
        </p:spPr>
      </p:pic>
    </p:spTree>
    <p:extLst>
      <p:ext uri="{BB962C8B-B14F-4D97-AF65-F5344CB8AC3E}">
        <p14:creationId xmlns:p14="http://schemas.microsoft.com/office/powerpoint/2010/main" val="346388360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2979</TotalTime>
  <Words>2270</Words>
  <Application>Microsoft Office PowerPoint</Application>
  <PresentationFormat>Widescreen</PresentationFormat>
  <Paragraphs>174</Paragraphs>
  <Slides>30</Slides>
  <Notes>19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Aptos</vt:lpstr>
      <vt:lpstr>Arial</vt:lpstr>
      <vt:lpstr>Calibri</vt:lpstr>
      <vt:lpstr>Calibri Light</vt:lpstr>
      <vt:lpstr>Segoe UI</vt:lpstr>
      <vt:lpstr>Office Theme</vt:lpstr>
      <vt:lpstr>PowerPoint Presentation</vt:lpstr>
      <vt:lpstr>Representation in fiction reading</vt:lpstr>
      <vt:lpstr>Representation of racially minoritized characters in books</vt:lpstr>
      <vt:lpstr>Representation of racially minoritized characters in books</vt:lpstr>
      <vt:lpstr>Representation of authors of colour in GCSE</vt:lpstr>
      <vt:lpstr>Representation of authors of colour in GCSE</vt:lpstr>
      <vt:lpstr>Representation of LGBTQ characters in books</vt:lpstr>
      <vt:lpstr>PowerPoint Presentation</vt:lpstr>
      <vt:lpstr>PowerPoint Presentation</vt:lpstr>
      <vt:lpstr>Neurodiversity &amp; fiction reading project</vt:lpstr>
      <vt:lpstr>Neurodiversity &amp; fiction reading project</vt:lpstr>
      <vt:lpstr>Database</vt:lpstr>
      <vt:lpstr>Database</vt:lpstr>
      <vt:lpstr>Interviews</vt:lpstr>
      <vt:lpstr>What are the benefits of neurodivergent representation?</vt:lpstr>
      <vt:lpstr>What are the benefits of neurodivergent representation?</vt:lpstr>
      <vt:lpstr>What are the benefits of neurodivergent representation?</vt:lpstr>
      <vt:lpstr>What are the benefits of neurodivergent representation?</vt:lpstr>
      <vt:lpstr>What are the benefits of neurodivergent representation?</vt:lpstr>
      <vt:lpstr>What are the benefits of neurodivergent representation?</vt:lpstr>
      <vt:lpstr>What are the potential harms of neurodivergent representation?</vt:lpstr>
      <vt:lpstr>What are the potential harms of neurodivergent representation?</vt:lpstr>
      <vt:lpstr>How do neurodivergent young people want to be represented in fiction?</vt:lpstr>
      <vt:lpstr>Implications….</vt:lpstr>
      <vt:lpstr>New project…..</vt:lpstr>
      <vt:lpstr>PowerPoint Presentation</vt:lpstr>
      <vt:lpstr>Quick reads…</vt:lpstr>
      <vt:lpstr>Representation: For younger readers….</vt:lpstr>
      <vt:lpstr>PowerPoint Presentation</vt:lpstr>
      <vt:lpstr>Reflection and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Charlotte Webber</dc:creator>
  <cp:lastModifiedBy>Sarah McGeown</cp:lastModifiedBy>
  <cp:revision>4</cp:revision>
  <dcterms:created xsi:type="dcterms:W3CDTF">2024-02-14T08:43:35Z</dcterms:created>
  <dcterms:modified xsi:type="dcterms:W3CDTF">2026-03-23T12:35:42Z</dcterms:modified>
</cp:coreProperties>
</file>