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4"/>
  </p:notesMasterIdLst>
  <p:sldIdLst>
    <p:sldId id="637" r:id="rId2"/>
    <p:sldId id="628" r:id="rId3"/>
    <p:sldId id="638" r:id="rId4"/>
    <p:sldId id="3886" r:id="rId5"/>
    <p:sldId id="3889" r:id="rId6"/>
    <p:sldId id="3888" r:id="rId7"/>
    <p:sldId id="592" r:id="rId8"/>
    <p:sldId id="593" r:id="rId9"/>
    <p:sldId id="765" r:id="rId10"/>
    <p:sldId id="766" r:id="rId11"/>
    <p:sldId id="3887" r:id="rId12"/>
    <p:sldId id="3890" r:id="rId13"/>
  </p:sldIdLst>
  <p:sldSz cx="9144000" cy="6858000" type="screen4x3"/>
  <p:notesSz cx="6623050" cy="9810750"/>
  <p:defaultTextStyle>
    <a:defPPr>
      <a:defRPr lang="en-GB"/>
    </a:defPPr>
    <a:lvl1pPr algn="l" rtl="0" fontAlgn="base">
      <a:spcBef>
        <a:spcPct val="0"/>
      </a:spcBef>
      <a:spcAft>
        <a:spcPct val="0"/>
      </a:spcAft>
      <a:defRPr sz="4400" kern="1200">
        <a:solidFill>
          <a:schemeClr val="tx1"/>
        </a:solidFill>
        <a:latin typeface="Gill Sans MT" charset="0"/>
        <a:ea typeface="ＭＳ Ｐゴシック" charset="0"/>
        <a:cs typeface="+mn-cs"/>
      </a:defRPr>
    </a:lvl1pPr>
    <a:lvl2pPr marL="457200" algn="l" rtl="0" fontAlgn="base">
      <a:spcBef>
        <a:spcPct val="0"/>
      </a:spcBef>
      <a:spcAft>
        <a:spcPct val="0"/>
      </a:spcAft>
      <a:defRPr sz="4400" kern="1200">
        <a:solidFill>
          <a:schemeClr val="tx1"/>
        </a:solidFill>
        <a:latin typeface="Gill Sans MT" charset="0"/>
        <a:ea typeface="ＭＳ Ｐゴシック" charset="0"/>
        <a:cs typeface="+mn-cs"/>
      </a:defRPr>
    </a:lvl2pPr>
    <a:lvl3pPr marL="914400" algn="l" rtl="0" fontAlgn="base">
      <a:spcBef>
        <a:spcPct val="0"/>
      </a:spcBef>
      <a:spcAft>
        <a:spcPct val="0"/>
      </a:spcAft>
      <a:defRPr sz="4400" kern="1200">
        <a:solidFill>
          <a:schemeClr val="tx1"/>
        </a:solidFill>
        <a:latin typeface="Gill Sans MT" charset="0"/>
        <a:ea typeface="ＭＳ Ｐゴシック" charset="0"/>
        <a:cs typeface="+mn-cs"/>
      </a:defRPr>
    </a:lvl3pPr>
    <a:lvl4pPr marL="1371600" algn="l" rtl="0" fontAlgn="base">
      <a:spcBef>
        <a:spcPct val="0"/>
      </a:spcBef>
      <a:spcAft>
        <a:spcPct val="0"/>
      </a:spcAft>
      <a:defRPr sz="4400" kern="1200">
        <a:solidFill>
          <a:schemeClr val="tx1"/>
        </a:solidFill>
        <a:latin typeface="Gill Sans MT" charset="0"/>
        <a:ea typeface="ＭＳ Ｐゴシック" charset="0"/>
        <a:cs typeface="+mn-cs"/>
      </a:defRPr>
    </a:lvl4pPr>
    <a:lvl5pPr marL="1828800" algn="l" rtl="0" fontAlgn="base">
      <a:spcBef>
        <a:spcPct val="0"/>
      </a:spcBef>
      <a:spcAft>
        <a:spcPct val="0"/>
      </a:spcAft>
      <a:defRPr sz="4400" kern="1200">
        <a:solidFill>
          <a:schemeClr val="tx1"/>
        </a:solidFill>
        <a:latin typeface="Gill Sans MT" charset="0"/>
        <a:ea typeface="ＭＳ Ｐゴシック" charset="0"/>
        <a:cs typeface="+mn-cs"/>
      </a:defRPr>
    </a:lvl5pPr>
    <a:lvl6pPr marL="2286000" algn="l" defTabSz="457200" rtl="0" eaLnBrk="1" latinLnBrk="0" hangingPunct="1">
      <a:defRPr sz="4400" kern="1200">
        <a:solidFill>
          <a:schemeClr val="tx1"/>
        </a:solidFill>
        <a:latin typeface="Gill Sans MT" charset="0"/>
        <a:ea typeface="ＭＳ Ｐゴシック" charset="0"/>
        <a:cs typeface="+mn-cs"/>
      </a:defRPr>
    </a:lvl6pPr>
    <a:lvl7pPr marL="2743200" algn="l" defTabSz="457200" rtl="0" eaLnBrk="1" latinLnBrk="0" hangingPunct="1">
      <a:defRPr sz="4400" kern="1200">
        <a:solidFill>
          <a:schemeClr val="tx1"/>
        </a:solidFill>
        <a:latin typeface="Gill Sans MT" charset="0"/>
        <a:ea typeface="ＭＳ Ｐゴシック" charset="0"/>
        <a:cs typeface="+mn-cs"/>
      </a:defRPr>
    </a:lvl7pPr>
    <a:lvl8pPr marL="3200400" algn="l" defTabSz="457200" rtl="0" eaLnBrk="1" latinLnBrk="0" hangingPunct="1">
      <a:defRPr sz="4400" kern="1200">
        <a:solidFill>
          <a:schemeClr val="tx1"/>
        </a:solidFill>
        <a:latin typeface="Gill Sans MT" charset="0"/>
        <a:ea typeface="ＭＳ Ｐゴシック" charset="0"/>
        <a:cs typeface="+mn-cs"/>
      </a:defRPr>
    </a:lvl8pPr>
    <a:lvl9pPr marL="3657600" algn="l" defTabSz="457200" rtl="0" eaLnBrk="1" latinLnBrk="0" hangingPunct="1">
      <a:defRPr sz="4400" kern="1200">
        <a:solidFill>
          <a:schemeClr val="tx1"/>
        </a:solidFill>
        <a:latin typeface="Gill Sans MT" charset="0"/>
        <a:ea typeface="ＭＳ Ｐゴシック" charset="0"/>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ah Crawford" initials="LC" lastIdx="1" clrIdx="0">
    <p:extLst>
      <p:ext uri="{19B8F6BF-5375-455C-9EA6-DF929625EA0E}">
        <p15:presenceInfo xmlns:p15="http://schemas.microsoft.com/office/powerpoint/2012/main" userId="e046f9025de9057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582"/>
    <a:srgbClr val="F1E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12"/>
    <p:restoredTop sz="82263"/>
  </p:normalViewPr>
  <p:slideViewPr>
    <p:cSldViewPr snapToGrid="0" snapToObjects="1">
      <p:cViewPr varScale="1">
        <p:scale>
          <a:sx n="132" d="100"/>
          <a:sy n="132" d="100"/>
        </p:scale>
        <p:origin x="1808" y="17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70200" cy="4921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51263" y="0"/>
            <a:ext cx="2870200" cy="492125"/>
          </a:xfrm>
          <a:prstGeom prst="rect">
            <a:avLst/>
          </a:prstGeom>
        </p:spPr>
        <p:txBody>
          <a:bodyPr vert="horz" lIns="91440" tIns="45720" rIns="91440" bIns="45720" rtlCol="0"/>
          <a:lstStyle>
            <a:lvl1pPr algn="r">
              <a:defRPr sz="1200"/>
            </a:lvl1pPr>
          </a:lstStyle>
          <a:p>
            <a:fld id="{4ACA0D3B-AE32-FA43-B274-D5551557CD7B}" type="datetimeFigureOut">
              <a:rPr lang="en-US" smtClean="0"/>
              <a:t>4/30/25</a:t>
            </a:fld>
            <a:endParaRPr lang="en-US"/>
          </a:p>
        </p:txBody>
      </p:sp>
      <p:sp>
        <p:nvSpPr>
          <p:cNvPr id="4" name="Slide Image Placeholder 3"/>
          <p:cNvSpPr>
            <a:spLocks noGrp="1" noRot="1" noChangeAspect="1"/>
          </p:cNvSpPr>
          <p:nvPr>
            <p:ph type="sldImg" idx="2"/>
          </p:nvPr>
        </p:nvSpPr>
        <p:spPr>
          <a:xfrm>
            <a:off x="1104900" y="1227138"/>
            <a:ext cx="4413250" cy="33099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1988" y="4721225"/>
            <a:ext cx="5299075" cy="386397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318625"/>
            <a:ext cx="2870200" cy="4921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51263" y="9318625"/>
            <a:ext cx="2870200" cy="492125"/>
          </a:xfrm>
          <a:prstGeom prst="rect">
            <a:avLst/>
          </a:prstGeom>
        </p:spPr>
        <p:txBody>
          <a:bodyPr vert="horz" lIns="91440" tIns="45720" rIns="91440" bIns="45720" rtlCol="0" anchor="b"/>
          <a:lstStyle>
            <a:lvl1pPr algn="r">
              <a:defRPr sz="1200"/>
            </a:lvl1pPr>
          </a:lstStyle>
          <a:p>
            <a:fld id="{FC44C97B-2A4E-7B49-ABBD-4082D8522928}" type="slidenum">
              <a:rPr lang="en-US" smtClean="0"/>
              <a:t>‹#›</a:t>
            </a:fld>
            <a:endParaRPr lang="en-US"/>
          </a:p>
        </p:txBody>
      </p:sp>
    </p:spTree>
    <p:extLst>
      <p:ext uri="{BB962C8B-B14F-4D97-AF65-F5344CB8AC3E}">
        <p14:creationId xmlns:p14="http://schemas.microsoft.com/office/powerpoint/2010/main" val="755064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44C97B-2A4E-7B49-ABBD-4082D8522928}" type="slidenum">
              <a:rPr lang="en-US" smtClean="0"/>
              <a:t>1</a:t>
            </a:fld>
            <a:endParaRPr lang="en-US"/>
          </a:p>
        </p:txBody>
      </p:sp>
    </p:spTree>
    <p:extLst>
      <p:ext uri="{BB962C8B-B14F-4D97-AF65-F5344CB8AC3E}">
        <p14:creationId xmlns:p14="http://schemas.microsoft.com/office/powerpoint/2010/main" val="38768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her?</a:t>
            </a:r>
          </a:p>
          <a:p>
            <a:endParaRPr lang="en-US" dirty="0"/>
          </a:p>
          <a:p>
            <a:r>
              <a:rPr lang="en-US" dirty="0"/>
              <a:t>Protect her?</a:t>
            </a:r>
          </a:p>
          <a:p>
            <a:endParaRPr lang="en-US" dirty="0"/>
          </a:p>
          <a:p>
            <a:r>
              <a:rPr lang="en-US" dirty="0"/>
              <a:t>Welcome her back in?</a:t>
            </a:r>
          </a:p>
          <a:p>
            <a:endParaRPr lang="en-US" dirty="0"/>
          </a:p>
          <a:p>
            <a:r>
              <a:rPr lang="en-US" dirty="0"/>
              <a:t>Most plausible??</a:t>
            </a:r>
          </a:p>
        </p:txBody>
      </p:sp>
      <p:sp>
        <p:nvSpPr>
          <p:cNvPr id="4" name="Slide Number Placeholder 3"/>
          <p:cNvSpPr>
            <a:spLocks noGrp="1"/>
          </p:cNvSpPr>
          <p:nvPr>
            <p:ph type="sldNum" sz="quarter" idx="5"/>
          </p:nvPr>
        </p:nvSpPr>
        <p:spPr/>
        <p:txBody>
          <a:bodyPr/>
          <a:lstStyle/>
          <a:p>
            <a:fld id="{FC44C97B-2A4E-7B49-ABBD-4082D8522928}" type="slidenum">
              <a:rPr lang="en-US" smtClean="0"/>
              <a:t>2</a:t>
            </a:fld>
            <a:endParaRPr lang="en-US"/>
          </a:p>
        </p:txBody>
      </p:sp>
    </p:spTree>
    <p:extLst>
      <p:ext uri="{BB962C8B-B14F-4D97-AF65-F5344CB8AC3E}">
        <p14:creationId xmlns:p14="http://schemas.microsoft.com/office/powerpoint/2010/main" val="1950775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seem a lonely, silent struggle</a:t>
            </a:r>
          </a:p>
          <a:p>
            <a:endParaRPr lang="en-US" dirty="0"/>
          </a:p>
          <a:p>
            <a:r>
              <a:rPr lang="en-US" dirty="0"/>
              <a:t>Good and motivated readers hear the voice of the texts and their responses to it internally</a:t>
            </a:r>
          </a:p>
        </p:txBody>
      </p:sp>
      <p:sp>
        <p:nvSpPr>
          <p:cNvPr id="4" name="Slide Number Placeholder 3"/>
          <p:cNvSpPr>
            <a:spLocks noGrp="1"/>
          </p:cNvSpPr>
          <p:nvPr>
            <p:ph type="sldNum" sz="quarter" idx="5"/>
          </p:nvPr>
        </p:nvSpPr>
        <p:spPr/>
        <p:txBody>
          <a:bodyPr/>
          <a:lstStyle/>
          <a:p>
            <a:fld id="{FC44C97B-2A4E-7B49-ABBD-4082D8522928}" type="slidenum">
              <a:rPr lang="en-US" smtClean="0"/>
              <a:t>7</a:t>
            </a:fld>
            <a:endParaRPr lang="en-US"/>
          </a:p>
        </p:txBody>
      </p:sp>
    </p:spTree>
    <p:extLst>
      <p:ext uri="{BB962C8B-B14F-4D97-AF65-F5344CB8AC3E}">
        <p14:creationId xmlns:p14="http://schemas.microsoft.com/office/powerpoint/2010/main" val="1862226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lvl1pPr>
              <a:defRPr/>
            </a:lvl1pPr>
          </a:lstStyle>
          <a:p>
            <a:pPr>
              <a:defRPr/>
            </a:pPr>
            <a:fld id="{FF0304C5-2757-4397-9FC7-D82A66DBD39D}" type="datetimeFigureOut">
              <a:rPr lang="en-GB"/>
              <a:pPr>
                <a:defRPr/>
              </a:pPr>
              <a:t>30/04/2025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96ADC53-6DB3-4299-BA81-C443AE699277}"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B3166A2B-465E-47DD-949F-014922B848DA}" type="datetimeFigureOut">
              <a:rPr lang="en-GB"/>
              <a:pPr>
                <a:defRPr/>
              </a:pPr>
              <a:t>30/04/2025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FB64736-E477-4382-B8F4-D9ED3FF3DA08}"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222206D1-8BCD-48AA-83C2-E4427E646F7B}" type="datetimeFigureOut">
              <a:rPr lang="en-GB"/>
              <a:pPr>
                <a:defRPr/>
              </a:pPr>
              <a:t>30/04/2025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03B0380-0F8C-43C5-8F29-8D047B3A3ECD}"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p:cNvSpPr>
            <a:spLocks noGrp="1"/>
          </p:cNvSpPr>
          <p:nvPr>
            <p:ph type="dt" sz="half" idx="10"/>
          </p:nvPr>
        </p:nvSpPr>
        <p:spPr/>
        <p:txBody>
          <a:bodyPr/>
          <a:lstStyle>
            <a:lvl1pPr>
              <a:defRPr/>
            </a:lvl1pPr>
          </a:lstStyle>
          <a:p>
            <a:pPr>
              <a:defRPr/>
            </a:pPr>
            <a:fld id="{96F92EB4-7A66-43C4-9599-FBC6F371344A}" type="datetimeFigureOut">
              <a:rPr lang="en-GB"/>
              <a:pPr>
                <a:defRPr/>
              </a:pPr>
              <a:t>30/04/2025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8C824D3-5CD5-4ED7-8D61-13A59D722F01}"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3"/>
          <p:cNvSpPr>
            <a:spLocks noGrp="1"/>
          </p:cNvSpPr>
          <p:nvPr>
            <p:ph type="dt" sz="half" idx="10"/>
          </p:nvPr>
        </p:nvSpPr>
        <p:spPr/>
        <p:txBody>
          <a:bodyPr/>
          <a:lstStyle>
            <a:lvl1pPr>
              <a:defRPr/>
            </a:lvl1pPr>
          </a:lstStyle>
          <a:p>
            <a:pPr>
              <a:defRPr/>
            </a:pPr>
            <a:fld id="{36CCC7CA-60BC-4C7B-9C2B-836144BB1522}" type="datetimeFigureOut">
              <a:rPr lang="en-GB"/>
              <a:pPr>
                <a:defRPr/>
              </a:pPr>
              <a:t>30/04/2025</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79A8C630-66E4-4753-81B9-4D6B2E99FD88}"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3"/>
          <p:cNvSpPr>
            <a:spLocks noGrp="1"/>
          </p:cNvSpPr>
          <p:nvPr>
            <p:ph type="dt" sz="half" idx="10"/>
          </p:nvPr>
        </p:nvSpPr>
        <p:spPr/>
        <p:txBody>
          <a:bodyPr/>
          <a:lstStyle>
            <a:lvl1pPr>
              <a:defRPr/>
            </a:lvl1pPr>
          </a:lstStyle>
          <a:p>
            <a:pPr>
              <a:defRPr/>
            </a:pPr>
            <a:fld id="{9BE8087C-11CE-4002-8F13-628594D3197F}" type="datetimeFigureOut">
              <a:rPr lang="en-GB"/>
              <a:pPr>
                <a:defRPr/>
              </a:pPr>
              <a:t>30/04/2025</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699930D6-E2CB-47D3-85C3-F199DDAE26F3}"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47C4888-3555-4D2E-B839-45598E9D089F}" type="datetimeFigureOut">
              <a:rPr lang="en-GB"/>
              <a:pPr>
                <a:defRPr/>
              </a:pPr>
              <a:t>30/04/2025</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DB0B2761-32EB-4F6D-AB8D-2E73C34EB2FC}"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3B3266DA-9E7A-4E57-AD8F-6D0B77A12DF0}" type="datetimeFigureOut">
              <a:rPr lang="en-GB"/>
              <a:pPr>
                <a:defRPr/>
              </a:pPr>
              <a:t>30/04/2025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243AE35-3AAC-4934-820A-0634D57912DA}"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3083EE3F-FBE2-411A-AE7D-11B63B9B28EF}" type="datetimeFigureOut">
              <a:rPr lang="en-GB"/>
              <a:pPr>
                <a:defRPr/>
              </a:pPr>
              <a:t>30/04/2025</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A900A74-8003-409F-A8AE-C841581288FE}"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18B88CE4-09A9-4D75-8BDE-3035DD7C47A4}" type="datetimeFigureOut">
              <a:rPr lang="en-GB"/>
              <a:pPr>
                <a:defRPr/>
              </a:pPr>
              <a:t>30/04/2025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E9883F4-B449-4FC3-8B82-9CB22DD9B42B}"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lvl1pPr>
          </a:lstStyle>
          <a:p>
            <a:pPr>
              <a:defRPr/>
            </a:pPr>
            <a:fld id="{04731234-4285-47EB-B095-30054BF9362B}" type="datetimeFigureOut">
              <a:rPr lang="en-GB"/>
              <a:pPr>
                <a:defRPr/>
              </a:pPr>
              <a:t>30/04/2025</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4A55A41-D3E1-4B6F-968D-E1B249377ACD}"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E98ABC1-76AA-4281-9864-6EA1F8327263}" type="datetimeFigureOut">
              <a:rPr lang="en-GB"/>
              <a:pPr>
                <a:defRPr/>
              </a:pPr>
              <a:t>30/04/2025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A0504ACD-12DF-44D7-B995-19CEB08379A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eX5Jg7CjFEU&amp;list=PLxCgNvQM8mbQK9KZ3P5UtQ5dmy5uQrRAX&amp;index=7" TargetMode="Externa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docx"/><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8D1FAC-5779-8B44-8DB2-9E293530D44F}"/>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p:blipFill>
        <p:spPr>
          <a:xfrm>
            <a:off x="7134" y="10"/>
            <a:ext cx="9136855" cy="6857990"/>
          </a:xfrm>
          <a:prstGeom prst="rect">
            <a:avLst/>
          </a:prstGeom>
        </p:spPr>
      </p:pic>
      <p:sp>
        <p:nvSpPr>
          <p:cNvPr id="2" name="Title 1">
            <a:extLst>
              <a:ext uri="{FF2B5EF4-FFF2-40B4-BE49-F238E27FC236}">
                <a16:creationId xmlns:a16="http://schemas.microsoft.com/office/drawing/2014/main" id="{2DFDB20F-BD22-A946-99D8-A3BCA05754A9}"/>
              </a:ext>
            </a:extLst>
          </p:cNvPr>
          <p:cNvSpPr>
            <a:spLocks noGrp="1"/>
          </p:cNvSpPr>
          <p:nvPr>
            <p:ph type="ctrTitle"/>
          </p:nvPr>
        </p:nvSpPr>
        <p:spPr>
          <a:xfrm>
            <a:off x="156952" y="801006"/>
            <a:ext cx="5280022" cy="5918887"/>
          </a:xfrm>
        </p:spPr>
        <p:txBody>
          <a:bodyPr vert="horz" lIns="91440" tIns="45720" rIns="91440" bIns="45720" rtlCol="0" anchor="ctr">
            <a:normAutofit/>
          </a:bodyPr>
          <a:lstStyle/>
          <a:p>
            <a:pPr algn="l">
              <a:lnSpc>
                <a:spcPct val="90000"/>
              </a:lnSpc>
            </a:pPr>
            <a:br>
              <a:rPr lang="en-US" sz="2800" kern="1200" dirty="0">
                <a:solidFill>
                  <a:schemeClr val="tx1"/>
                </a:solidFill>
                <a:latin typeface="+mj-lt"/>
                <a:ea typeface="+mj-ea"/>
                <a:cs typeface="+mj-cs"/>
              </a:rPr>
            </a:br>
            <a:br>
              <a:rPr lang="en-US" sz="2800" kern="1200" dirty="0">
                <a:solidFill>
                  <a:schemeClr val="tx1"/>
                </a:solidFill>
                <a:latin typeface="+mj-lt"/>
                <a:ea typeface="+mj-ea"/>
                <a:cs typeface="+mj-cs"/>
              </a:rPr>
            </a:br>
            <a:r>
              <a:rPr lang="en-US" sz="4800" kern="1200" dirty="0">
                <a:solidFill>
                  <a:schemeClr val="bg1"/>
                </a:solidFill>
                <a:latin typeface="+mj-lt"/>
                <a:ea typeface="+mj-ea"/>
                <a:cs typeface="+mj-cs"/>
              </a:rPr>
              <a:t>“Shut the door.”</a:t>
            </a:r>
            <a:br>
              <a:rPr lang="en-US" sz="2800" kern="1200" dirty="0">
                <a:solidFill>
                  <a:schemeClr val="tx1"/>
                </a:solidFill>
                <a:latin typeface="+mj-lt"/>
                <a:ea typeface="+mj-ea"/>
                <a:cs typeface="+mj-cs"/>
              </a:rPr>
            </a:br>
            <a:br>
              <a:rPr lang="en-US" sz="2800" kern="1200" dirty="0">
                <a:solidFill>
                  <a:schemeClr val="tx1"/>
                </a:solidFill>
                <a:latin typeface="+mj-lt"/>
                <a:ea typeface="+mj-ea"/>
                <a:cs typeface="+mj-cs"/>
              </a:rPr>
            </a:br>
            <a:br>
              <a:rPr lang="en-US" sz="2800" kern="1200" dirty="0">
                <a:solidFill>
                  <a:schemeClr val="tx1"/>
                </a:solidFill>
                <a:latin typeface="+mj-lt"/>
                <a:ea typeface="+mj-ea"/>
                <a:cs typeface="+mj-cs"/>
              </a:rPr>
            </a:br>
            <a:endParaRPr lang="en-US" sz="3600" b="1" i="1" kern="1200" dirty="0">
              <a:solidFill>
                <a:schemeClr val="tx1"/>
              </a:solidFill>
              <a:latin typeface="+mj-lt"/>
              <a:ea typeface="+mj-ea"/>
              <a:cs typeface="+mj-cs"/>
            </a:endParaRPr>
          </a:p>
        </p:txBody>
      </p:sp>
      <p:pic>
        <p:nvPicPr>
          <p:cNvPr id="12" name="Content Placeholder 4" descr="A close up of a book&#10;&#10;Description automatically generated">
            <a:extLst>
              <a:ext uri="{FF2B5EF4-FFF2-40B4-BE49-F238E27FC236}">
                <a16:creationId xmlns:a16="http://schemas.microsoft.com/office/drawing/2014/main" id="{3AB351FD-46B5-314E-AF19-5ACC840037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bwMode="auto">
          <a:xfrm rot="305995">
            <a:off x="6709720" y="401594"/>
            <a:ext cx="1835834" cy="2233375"/>
          </a:xfrm>
          <a:prstGeom prst="rect">
            <a:avLst/>
          </a:prstGeom>
          <a:noFill/>
          <a:ln w="9525">
            <a:noFill/>
            <a:miter lim="800000"/>
            <a:headEnd/>
            <a:tailEnd/>
          </a:ln>
        </p:spPr>
      </p:pic>
      <p:sp>
        <p:nvSpPr>
          <p:cNvPr id="3" name="Folded Corner 2">
            <a:extLst>
              <a:ext uri="{FF2B5EF4-FFF2-40B4-BE49-F238E27FC236}">
                <a16:creationId xmlns:a16="http://schemas.microsoft.com/office/drawing/2014/main" id="{ECB5B6C6-153F-6F06-506B-AAECF6E8CEF4}"/>
              </a:ext>
            </a:extLst>
          </p:cNvPr>
          <p:cNvSpPr/>
          <p:nvPr/>
        </p:nvSpPr>
        <p:spPr>
          <a:xfrm rot="182881">
            <a:off x="5506604" y="3845594"/>
            <a:ext cx="3274541" cy="2706129"/>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400" i="1" dirty="0">
                <a:effectLst/>
                <a:latin typeface="Calibri" panose="020F0502020204030204" pitchFamily="34" charset="0"/>
                <a:ea typeface="Times New Roman" panose="02020603050405020304" pitchFamily="18" charset="0"/>
              </a:rPr>
              <a:t>…meaning builds from a contingent dialogue between author, text and </a:t>
            </a:r>
            <a:r>
              <a:rPr lang="en-GB" sz="2400" b="1" i="1" dirty="0">
                <a:effectLst/>
                <a:latin typeface="Calibri" panose="020F0502020204030204" pitchFamily="34" charset="0"/>
                <a:ea typeface="Times New Roman" panose="02020603050405020304" pitchFamily="18" charset="0"/>
              </a:rPr>
              <a:t>readers</a:t>
            </a:r>
            <a:r>
              <a:rPr lang="en-GB" sz="2400" i="1" dirty="0">
                <a:effectLst/>
                <a:latin typeface="Calibri" panose="020F0502020204030204" pitchFamily="34" charset="0"/>
                <a:ea typeface="Times New Roman" panose="02020603050405020304" pitchFamily="18" charset="0"/>
              </a:rPr>
              <a:t>.</a:t>
            </a:r>
            <a:r>
              <a:rPr lang="en-GB" sz="2400" i="1" dirty="0">
                <a:effectLst/>
              </a:rPr>
              <a:t> </a:t>
            </a:r>
            <a:endParaRPr lang="en-US" sz="2400" i="1" dirty="0"/>
          </a:p>
        </p:txBody>
      </p:sp>
    </p:spTree>
    <p:extLst>
      <p:ext uri="{BB962C8B-B14F-4D97-AF65-F5344CB8AC3E}">
        <p14:creationId xmlns:p14="http://schemas.microsoft.com/office/powerpoint/2010/main" val="1836198983"/>
      </p:ext>
    </p:extLst>
  </p:cSld>
  <p:clrMapOvr>
    <a:masterClrMapping/>
  </p:clrMapOvr>
  <mc:AlternateContent xmlns:mc="http://schemas.openxmlformats.org/markup-compatibility/2006" xmlns:p14="http://schemas.microsoft.com/office/powerpoint/2010/main">
    <mc:Choice Requires="p14">
      <p:transition spd="slow" p14:dur="2000" advTm="80828"/>
    </mc:Choice>
    <mc:Fallback xmlns="">
      <p:transition spd="slow" advTm="808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9B5AEC0-C14F-1F48-82D5-897E21E3BAF6}"/>
              </a:ext>
            </a:extLst>
          </p:cNvPr>
          <p:cNvSpPr>
            <a:spLocks noGrp="1"/>
          </p:cNvSpPr>
          <p:nvPr>
            <p:ph idx="1"/>
          </p:nvPr>
        </p:nvSpPr>
        <p:spPr>
          <a:xfrm>
            <a:off x="197708" y="2224019"/>
            <a:ext cx="8946292" cy="4525963"/>
          </a:xfrm>
        </p:spPr>
        <p:txBody>
          <a:bodyPr/>
          <a:lstStyle/>
          <a:p>
            <a:pPr marL="0" indent="0">
              <a:buNone/>
            </a:pPr>
            <a:r>
              <a:rPr lang="en-US" sz="3600" i="1" dirty="0"/>
              <a:t>‘She shall come in,’ answered the open door,</a:t>
            </a:r>
          </a:p>
          <a:p>
            <a:pPr marL="0" indent="0">
              <a:buNone/>
            </a:pPr>
            <a:r>
              <a:rPr lang="en-US" sz="3600" i="1" dirty="0"/>
              <a:t>‘And not,” said the room, ‘go out anymore.’</a:t>
            </a:r>
          </a:p>
          <a:p>
            <a:pPr marL="0" indent="0">
              <a:buNone/>
            </a:pPr>
            <a:endParaRPr lang="en-US" sz="3600" i="1" dirty="0"/>
          </a:p>
          <a:p>
            <a:pPr marL="0" indent="0">
              <a:buNone/>
            </a:pPr>
            <a:r>
              <a:rPr lang="en-US" sz="2800" dirty="0"/>
              <a:t>Who are the characters?</a:t>
            </a:r>
          </a:p>
          <a:p>
            <a:r>
              <a:rPr lang="en-US" sz="2800" dirty="0"/>
              <a:t>The door, the room, and the ‘she’ they speak of</a:t>
            </a:r>
          </a:p>
          <a:p>
            <a:pPr marL="0" indent="0">
              <a:buNone/>
            </a:pPr>
            <a:r>
              <a:rPr lang="en-US" sz="2800" dirty="0"/>
              <a:t>What could the mysterious situation be?</a:t>
            </a:r>
          </a:p>
          <a:p>
            <a:r>
              <a:rPr lang="en-US" sz="2800" dirty="0"/>
              <a:t>Think of at least two reasons why ‘she’ will not be able to ‘go out anymore’</a:t>
            </a:r>
          </a:p>
          <a:p>
            <a:pPr marL="0" indent="0">
              <a:buNone/>
            </a:pPr>
            <a:endParaRPr lang="en-US" sz="3600" i="1" dirty="0"/>
          </a:p>
        </p:txBody>
      </p:sp>
      <p:pic>
        <p:nvPicPr>
          <p:cNvPr id="5" name="Picture 4" descr="A picture containing building&#10;&#10;Description automatically generated">
            <a:extLst>
              <a:ext uri="{FF2B5EF4-FFF2-40B4-BE49-F238E27FC236}">
                <a16:creationId xmlns:a16="http://schemas.microsoft.com/office/drawing/2014/main" id="{B21F5370-EA56-514C-9070-D8A11BB8C6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5200" y="108018"/>
            <a:ext cx="1631092" cy="2208175"/>
          </a:xfrm>
          <a:prstGeom prst="rect">
            <a:avLst/>
          </a:prstGeom>
        </p:spPr>
      </p:pic>
    </p:spTree>
    <p:custDataLst>
      <p:tags r:id="rId1"/>
    </p:custDataLst>
    <p:extLst>
      <p:ext uri="{BB962C8B-B14F-4D97-AF65-F5344CB8AC3E}">
        <p14:creationId xmlns:p14="http://schemas.microsoft.com/office/powerpoint/2010/main" val="1673230840"/>
      </p:ext>
    </p:extLst>
  </p:cSld>
  <p:clrMapOvr>
    <a:masterClrMapping/>
  </p:clrMapOvr>
  <mc:AlternateContent xmlns:mc="http://schemas.openxmlformats.org/markup-compatibility/2006" xmlns:p14="http://schemas.microsoft.com/office/powerpoint/2010/main">
    <mc:Choice Requires="p14">
      <p:transition spd="slow" p14:dur="2000" advTm="91205"/>
    </mc:Choice>
    <mc:Fallback xmlns="">
      <p:transition spd="slow" advTm="912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dissolv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dissolv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dissolv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dissolve">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52E491-7937-754E-A359-DA53CA337E9C}"/>
              </a:ext>
            </a:extLst>
          </p:cNvPr>
          <p:cNvSpPr>
            <a:spLocks noGrp="1"/>
          </p:cNvSpPr>
          <p:nvPr>
            <p:ph idx="1"/>
          </p:nvPr>
        </p:nvSpPr>
        <p:spPr>
          <a:xfrm>
            <a:off x="315355" y="354361"/>
            <a:ext cx="6847490" cy="2821972"/>
          </a:xfrm>
        </p:spPr>
        <p:txBody>
          <a:bodyPr/>
          <a:lstStyle/>
          <a:p>
            <a:pPr marL="0" indent="0">
              <a:lnSpc>
                <a:spcPct val="150000"/>
              </a:lnSpc>
              <a:buNone/>
            </a:pPr>
            <a:r>
              <a:rPr lang="en-GB" sz="2400" b="1" i="1" dirty="0"/>
              <a:t>‘There’s someone at the door,’ said gold candlestick: </a:t>
            </a:r>
          </a:p>
          <a:p>
            <a:pPr marL="0" indent="0">
              <a:lnSpc>
                <a:spcPct val="150000"/>
              </a:lnSpc>
              <a:buNone/>
            </a:pPr>
            <a:r>
              <a:rPr lang="en-GB" sz="2400" b="1" i="1" dirty="0"/>
              <a:t>‘Let her in quick, let her in quick!’</a:t>
            </a:r>
            <a:br>
              <a:rPr lang="en-GB" sz="2400" b="1" i="1" dirty="0"/>
            </a:br>
            <a:r>
              <a:rPr lang="en-GB" sz="2400" b="1" i="1" dirty="0"/>
              <a:t>‘There is a small hand groping at the handle.’</a:t>
            </a:r>
            <a:br>
              <a:rPr lang="en-GB" sz="2400" b="1" i="1" dirty="0"/>
            </a:br>
            <a:r>
              <a:rPr lang="en-GB" sz="2400" b="1" i="1" dirty="0"/>
              <a:t>‘Why don’t you turn it?’ asked green candle.</a:t>
            </a:r>
          </a:p>
          <a:p>
            <a:pPr marL="0" indent="0">
              <a:lnSpc>
                <a:spcPct val="150000"/>
              </a:lnSpc>
              <a:buNone/>
            </a:pPr>
            <a:endParaRPr lang="en-GB" sz="2400" dirty="0"/>
          </a:p>
        </p:txBody>
      </p:sp>
      <p:pic>
        <p:nvPicPr>
          <p:cNvPr id="5" name="Picture 4">
            <a:extLst>
              <a:ext uri="{FF2B5EF4-FFF2-40B4-BE49-F238E27FC236}">
                <a16:creationId xmlns:a16="http://schemas.microsoft.com/office/drawing/2014/main" id="{AE9BC35B-9655-0445-AB94-3380CE1BD9A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320454" y="0"/>
            <a:ext cx="1823546" cy="5193427"/>
          </a:xfrm>
          <a:prstGeom prst="rect">
            <a:avLst/>
          </a:prstGeom>
        </p:spPr>
      </p:pic>
      <p:sp>
        <p:nvSpPr>
          <p:cNvPr id="6" name="TextBox 5">
            <a:extLst>
              <a:ext uri="{FF2B5EF4-FFF2-40B4-BE49-F238E27FC236}">
                <a16:creationId xmlns:a16="http://schemas.microsoft.com/office/drawing/2014/main" id="{2CCDE7C0-2F20-4E9C-1EB2-850B0BCE071A}"/>
              </a:ext>
            </a:extLst>
          </p:cNvPr>
          <p:cNvSpPr txBox="1"/>
          <p:nvPr/>
        </p:nvSpPr>
        <p:spPr>
          <a:xfrm>
            <a:off x="998924" y="3733650"/>
            <a:ext cx="5916706" cy="2769989"/>
          </a:xfrm>
          <a:prstGeom prst="rect">
            <a:avLst/>
          </a:prstGeom>
        </p:spPr>
        <p:style>
          <a:lnRef idx="1">
            <a:schemeClr val="accent4"/>
          </a:lnRef>
          <a:fillRef idx="2">
            <a:schemeClr val="accent4"/>
          </a:fillRef>
          <a:effectRef idx="1">
            <a:schemeClr val="accent4"/>
          </a:effectRef>
          <a:fontRef idx="minor">
            <a:schemeClr val="dk1"/>
          </a:fontRef>
        </p:style>
        <p:txBody>
          <a:bodyPr wrap="square" numCol="2" rtlCol="0">
            <a:spAutoFit/>
          </a:bodyPr>
          <a:lstStyle/>
          <a:p>
            <a:r>
              <a:rPr lang="en-US" sz="1800" b="1" dirty="0">
                <a:latin typeface="+mj-lt"/>
              </a:rPr>
              <a:t>Rhythm and phrasing</a:t>
            </a:r>
          </a:p>
          <a:p>
            <a:r>
              <a:rPr lang="en-US" sz="1800" b="1" dirty="0">
                <a:latin typeface="+mj-lt"/>
              </a:rPr>
              <a:t>Mark-up codes</a:t>
            </a:r>
          </a:p>
          <a:p>
            <a:endParaRPr lang="en-US" sz="1800" dirty="0">
              <a:latin typeface="+mj-lt"/>
            </a:endParaRPr>
          </a:p>
          <a:p>
            <a:r>
              <a:rPr lang="en-US" sz="1800" dirty="0">
                <a:latin typeface="+mj-lt"/>
              </a:rPr>
              <a:t>/ short pause</a:t>
            </a:r>
          </a:p>
          <a:p>
            <a:endParaRPr lang="en-US" sz="1800" dirty="0">
              <a:latin typeface="+mj-lt"/>
            </a:endParaRPr>
          </a:p>
          <a:p>
            <a:r>
              <a:rPr lang="en-US" sz="1800" dirty="0">
                <a:latin typeface="+mj-lt"/>
              </a:rPr>
              <a:t>//long pause</a:t>
            </a:r>
          </a:p>
          <a:p>
            <a:endParaRPr lang="en-US" sz="1800" dirty="0">
              <a:latin typeface="+mj-lt"/>
            </a:endParaRPr>
          </a:p>
          <a:p>
            <a:r>
              <a:rPr lang="en-US" sz="2400" dirty="0">
                <a:latin typeface="+mj-lt"/>
              </a:rPr>
              <a:t> ⤴️   </a:t>
            </a:r>
            <a:r>
              <a:rPr lang="en-US" sz="1800" dirty="0">
                <a:latin typeface="+mj-lt"/>
              </a:rPr>
              <a:t>rising tone</a:t>
            </a:r>
          </a:p>
          <a:p>
            <a:r>
              <a:rPr lang="en-US" sz="2400" dirty="0">
                <a:latin typeface="+mj-lt"/>
              </a:rPr>
              <a:t> ⤵️   </a:t>
            </a:r>
            <a:r>
              <a:rPr lang="en-US" sz="1800" dirty="0">
                <a:latin typeface="+mj-lt"/>
              </a:rPr>
              <a:t>falling tone</a:t>
            </a:r>
          </a:p>
          <a:p>
            <a:endParaRPr lang="en-US" sz="2400" dirty="0">
              <a:latin typeface="+mj-lt"/>
            </a:endParaRPr>
          </a:p>
          <a:p>
            <a:endParaRPr lang="en-US" sz="2400" dirty="0">
              <a:latin typeface="+mj-lt"/>
            </a:endParaRPr>
          </a:p>
          <a:p>
            <a:r>
              <a:rPr lang="en-US" sz="2400" dirty="0">
                <a:latin typeface="+mj-lt"/>
              </a:rPr>
              <a:t>😮 </a:t>
            </a:r>
            <a:r>
              <a:rPr lang="en-US" sz="1800" dirty="0">
                <a:latin typeface="+mj-lt"/>
              </a:rPr>
              <a:t>exclamation</a:t>
            </a:r>
          </a:p>
          <a:p>
            <a:endParaRPr lang="en-US" sz="1800" dirty="0">
              <a:latin typeface="+mj-lt"/>
            </a:endParaRPr>
          </a:p>
          <a:p>
            <a:r>
              <a:rPr lang="en-US" sz="1800" dirty="0">
                <a:latin typeface="+mj-lt"/>
              </a:rPr>
              <a:t>_____  word emphasis/stress</a:t>
            </a:r>
          </a:p>
          <a:p>
            <a:endParaRPr lang="en-US" sz="1800" dirty="0">
              <a:latin typeface="+mj-lt"/>
            </a:endParaRPr>
          </a:p>
          <a:p>
            <a:r>
              <a:rPr lang="en-US" sz="2400" dirty="0">
                <a:latin typeface="+mj-lt"/>
              </a:rPr>
              <a:t>⬇️ </a:t>
            </a:r>
            <a:r>
              <a:rPr lang="en-US" sz="1800" dirty="0">
                <a:latin typeface="+mj-lt"/>
              </a:rPr>
              <a:t> Slow down</a:t>
            </a:r>
          </a:p>
          <a:p>
            <a:r>
              <a:rPr lang="en-US" sz="2400" dirty="0">
                <a:latin typeface="+mj-lt"/>
              </a:rPr>
              <a:t>⬆️</a:t>
            </a:r>
            <a:r>
              <a:rPr lang="en-US" sz="1800" dirty="0">
                <a:latin typeface="+mj-lt"/>
              </a:rPr>
              <a:t> Speed up</a:t>
            </a:r>
          </a:p>
        </p:txBody>
      </p:sp>
    </p:spTree>
    <p:extLst>
      <p:ext uri="{BB962C8B-B14F-4D97-AF65-F5344CB8AC3E}">
        <p14:creationId xmlns:p14="http://schemas.microsoft.com/office/powerpoint/2010/main" val="3041632946"/>
      </p:ext>
    </p:extLst>
  </p:cSld>
  <p:clrMapOvr>
    <a:masterClrMapping/>
  </p:clrMapOvr>
  <mc:AlternateContent xmlns:mc="http://schemas.openxmlformats.org/markup-compatibility/2006" xmlns:p14="http://schemas.microsoft.com/office/powerpoint/2010/main">
    <mc:Choice Requires="p14">
      <p:transition spd="slow" p14:dur="2000" advTm="100731"/>
    </mc:Choice>
    <mc:Fallback xmlns="">
      <p:transition spd="slow" advTm="1007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AB51573-2961-D527-7EA8-A8D8D8EA3F0C}"/>
              </a:ext>
            </a:extLst>
          </p:cNvPr>
          <p:cNvGraphicFramePr>
            <a:graphicFrameLocks noGrp="1"/>
          </p:cNvGraphicFramePr>
          <p:nvPr>
            <p:extLst>
              <p:ext uri="{D42A27DB-BD31-4B8C-83A1-F6EECF244321}">
                <p14:modId xmlns:p14="http://schemas.microsoft.com/office/powerpoint/2010/main" val="132660446"/>
              </p:ext>
            </p:extLst>
          </p:nvPr>
        </p:nvGraphicFramePr>
        <p:xfrm>
          <a:off x="330505" y="231354"/>
          <a:ext cx="8593157" cy="4663440"/>
        </p:xfrm>
        <a:graphic>
          <a:graphicData uri="http://schemas.openxmlformats.org/drawingml/2006/table">
            <a:tbl>
              <a:tblPr firstRow="1" firstCol="1" bandRow="1">
                <a:tableStyleId>{00A15C55-8517-42AA-B614-E9B94910E393}</a:tableStyleId>
              </a:tblPr>
              <a:tblGrid>
                <a:gridCol w="1819438">
                  <a:extLst>
                    <a:ext uri="{9D8B030D-6E8A-4147-A177-3AD203B41FA5}">
                      <a16:colId xmlns:a16="http://schemas.microsoft.com/office/drawing/2014/main" val="2961947205"/>
                    </a:ext>
                  </a:extLst>
                </a:gridCol>
                <a:gridCol w="6773719">
                  <a:extLst>
                    <a:ext uri="{9D8B030D-6E8A-4147-A177-3AD203B41FA5}">
                      <a16:colId xmlns:a16="http://schemas.microsoft.com/office/drawing/2014/main" val="854351799"/>
                    </a:ext>
                  </a:extLst>
                </a:gridCol>
              </a:tblGrid>
              <a:tr h="273032">
                <a:tc>
                  <a:txBody>
                    <a:bodyPr/>
                    <a:lstStyle/>
                    <a:p>
                      <a:r>
                        <a:rPr lang="en-US" sz="1800" dirty="0">
                          <a:effectLst/>
                        </a:rPr>
                        <a:t>Ellen</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dirty="0">
                          <a:effectLst/>
                        </a:rPr>
                        <a:t>So let’s hear from this group, A, can you share your group’s idea – Why can she not go out anymore??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1840355483"/>
                  </a:ext>
                </a:extLst>
              </a:tr>
              <a:tr h="273032">
                <a:tc>
                  <a:txBody>
                    <a:bodyPr/>
                    <a:lstStyle/>
                    <a:p>
                      <a:r>
                        <a:rPr lang="en-US" sz="1800">
                          <a:effectLst/>
                        </a:rPr>
                        <a:t>Pupil A</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We think she was captured and now she’s escaped.</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858810633"/>
                  </a:ext>
                </a:extLst>
              </a:tr>
              <a:tr h="273032">
                <a:tc>
                  <a:txBody>
                    <a:bodyPr/>
                    <a:lstStyle/>
                    <a:p>
                      <a:r>
                        <a:rPr lang="en-US" sz="1800" dirty="0">
                          <a:effectLst/>
                        </a:rPr>
                        <a:t>Ellen</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What made you think that?</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112121048"/>
                  </a:ext>
                </a:extLst>
              </a:tr>
              <a:tr h="493218">
                <a:tc>
                  <a:txBody>
                    <a:bodyPr/>
                    <a:lstStyle/>
                    <a:p>
                      <a:r>
                        <a:rPr lang="en-US" sz="1800">
                          <a:effectLst/>
                        </a:rPr>
                        <a:t>Pupil A</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Well, like, the room, no sorry the candlestick really wants her to come in because it says ‘Let her in quick’ so maybe it’s saving her.</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551167757"/>
                  </a:ext>
                </a:extLst>
              </a:tr>
              <a:tr h="273032">
                <a:tc>
                  <a:txBody>
                    <a:bodyPr/>
                    <a:lstStyle/>
                    <a:p>
                      <a:r>
                        <a:rPr lang="en-US" sz="1800" dirty="0">
                          <a:effectLst/>
                        </a:rPr>
                        <a:t>Ellen</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Thankyou.  The rest of the group - is there any other evidence that suggests she’s escaped?</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493741524"/>
                  </a:ext>
                </a:extLst>
              </a:tr>
              <a:tr h="273032">
                <a:tc>
                  <a:txBody>
                    <a:bodyPr/>
                    <a:lstStyle/>
                    <a:p>
                      <a:r>
                        <a:rPr lang="en-US" sz="1800">
                          <a:effectLst/>
                        </a:rPr>
                        <a:t>Pupil A’s group</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Erm.. (looking at poem...silence)</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1260282682"/>
                  </a:ext>
                </a:extLst>
              </a:tr>
              <a:tr h="713406">
                <a:tc>
                  <a:txBody>
                    <a:bodyPr/>
                    <a:lstStyle/>
                    <a:p>
                      <a:r>
                        <a:rPr lang="en-US" sz="1800" dirty="0">
                          <a:effectLst/>
                        </a:rPr>
                        <a:t>Ellen</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Maybe we could all look at this.  Is there anything else that suggests she’s been captured somewhere and is escaping back to the room.  (gives time for all pupils to re-read)</a:t>
                      </a:r>
                      <a:endParaRPr lang="en-GB" sz="1800">
                        <a:effectLst/>
                      </a:endParaRPr>
                    </a:p>
                    <a:p>
                      <a:r>
                        <a:rPr lang="en-US" sz="1800">
                          <a:effectLst/>
                        </a:rPr>
                        <a:t>Yes – Pupil B</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887984354"/>
                  </a:ext>
                </a:extLst>
              </a:tr>
              <a:tr h="273032">
                <a:tc>
                  <a:txBody>
                    <a:bodyPr/>
                    <a:lstStyle/>
                    <a:p>
                      <a:r>
                        <a:rPr lang="en-US" sz="1800">
                          <a:effectLst/>
                        </a:rPr>
                        <a:t>Pupil B</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Well, she’s groping at the handle which could mean she’s a bit panicky and wants to get in.</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690154252"/>
                  </a:ext>
                </a:extLst>
              </a:tr>
              <a:tr h="273032">
                <a:tc>
                  <a:txBody>
                    <a:bodyPr/>
                    <a:lstStyle/>
                    <a:p>
                      <a:r>
                        <a:rPr lang="en-US" sz="1800" dirty="0">
                          <a:effectLst/>
                        </a:rPr>
                        <a:t>Ellen</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dirty="0">
                          <a:effectLst/>
                        </a:rPr>
                        <a:t>That’s helpful, thankyou.  How about this group – did you have a different idea to A’s group?</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522542218"/>
                  </a:ext>
                </a:extLst>
              </a:tr>
            </a:tbl>
          </a:graphicData>
        </a:graphic>
      </p:graphicFrame>
      <p:sp>
        <p:nvSpPr>
          <p:cNvPr id="6" name="TextBox 5">
            <a:extLst>
              <a:ext uri="{FF2B5EF4-FFF2-40B4-BE49-F238E27FC236}">
                <a16:creationId xmlns:a16="http://schemas.microsoft.com/office/drawing/2014/main" id="{1C5AB395-59B0-BFC1-CF34-23344A5DCBBD}"/>
              </a:ext>
            </a:extLst>
          </p:cNvPr>
          <p:cNvSpPr txBox="1"/>
          <p:nvPr/>
        </p:nvSpPr>
        <p:spPr>
          <a:xfrm>
            <a:off x="594909" y="5219084"/>
            <a:ext cx="8328753" cy="954107"/>
          </a:xfrm>
          <a:prstGeom prst="rect">
            <a:avLst/>
          </a:prstGeom>
          <a:noFill/>
        </p:spPr>
        <p:txBody>
          <a:bodyPr wrap="square">
            <a:spAutoFit/>
          </a:bodyPr>
          <a:lstStyle/>
          <a:p>
            <a:r>
              <a:rPr lang="en-US" sz="2800" i="1" dirty="0">
                <a:effectLst/>
                <a:latin typeface="Calibri" panose="020F0502020204030204" pitchFamily="34" charset="0"/>
                <a:ea typeface="Times New Roman" panose="02020603050405020304" pitchFamily="18" charset="0"/>
              </a:rPr>
              <a:t>How is Ellen supporting children to </a:t>
            </a:r>
            <a:r>
              <a:rPr lang="en-US" sz="2800" b="1" i="1" dirty="0">
                <a:effectLst/>
                <a:latin typeface="Calibri" panose="020F0502020204030204" pitchFamily="34" charset="0"/>
                <a:ea typeface="Times New Roman" panose="02020603050405020304" pitchFamily="18" charset="0"/>
              </a:rPr>
              <a:t>become readers </a:t>
            </a:r>
            <a:r>
              <a:rPr lang="en-US" sz="2800" i="1" dirty="0">
                <a:effectLst/>
                <a:latin typeface="Calibri" panose="020F0502020204030204" pitchFamily="34" charset="0"/>
                <a:ea typeface="Times New Roman" panose="02020603050405020304" pitchFamily="18" charset="0"/>
              </a:rPr>
              <a:t>through dialogue?</a:t>
            </a:r>
            <a:endParaRPr lang="en-GB"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6067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EFC2E9D-964F-FE54-E9D4-54A7095056EC}"/>
              </a:ext>
            </a:extLst>
          </p:cNvPr>
          <p:cNvGraphicFramePr>
            <a:graphicFrameLocks noGrp="1"/>
          </p:cNvGraphicFramePr>
          <p:nvPr>
            <p:extLst>
              <p:ext uri="{D42A27DB-BD31-4B8C-83A1-F6EECF244321}">
                <p14:modId xmlns:p14="http://schemas.microsoft.com/office/powerpoint/2010/main" val="2075497852"/>
              </p:ext>
            </p:extLst>
          </p:nvPr>
        </p:nvGraphicFramePr>
        <p:xfrm>
          <a:off x="457200" y="1600200"/>
          <a:ext cx="8593157" cy="5069824"/>
        </p:xfrm>
        <a:graphic>
          <a:graphicData uri="http://schemas.openxmlformats.org/drawingml/2006/table">
            <a:tbl>
              <a:tblPr firstRow="1" firstCol="1" bandRow="1">
                <a:tableStyleId>{00A15C55-8517-42AA-B614-E9B94910E393}</a:tableStyleId>
              </a:tblPr>
              <a:tblGrid>
                <a:gridCol w="1819438">
                  <a:extLst>
                    <a:ext uri="{9D8B030D-6E8A-4147-A177-3AD203B41FA5}">
                      <a16:colId xmlns:a16="http://schemas.microsoft.com/office/drawing/2014/main" val="3536855867"/>
                    </a:ext>
                  </a:extLst>
                </a:gridCol>
                <a:gridCol w="6773719">
                  <a:extLst>
                    <a:ext uri="{9D8B030D-6E8A-4147-A177-3AD203B41FA5}">
                      <a16:colId xmlns:a16="http://schemas.microsoft.com/office/drawing/2014/main" val="72508925"/>
                    </a:ext>
                  </a:extLst>
                </a:gridCol>
              </a:tblGrid>
              <a:tr h="736298">
                <a:tc>
                  <a:txBody>
                    <a:bodyPr/>
                    <a:lstStyle/>
                    <a:p>
                      <a:r>
                        <a:rPr lang="en-US" sz="1800">
                          <a:effectLst/>
                        </a:rPr>
                        <a:t>Pupil C</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b="0" dirty="0">
                          <a:solidFill>
                            <a:schemeClr val="tx1"/>
                          </a:solidFill>
                          <a:effectLst/>
                        </a:rPr>
                        <a:t>Yeah, so we think she’s gone out without permission and the room wants to get her back in and trap her.</a:t>
                      </a:r>
                      <a:endParaRPr lang="en-GB"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solidFill>
                      <a:schemeClr val="accent4">
                        <a:lumMod val="20000"/>
                        <a:lumOff val="80000"/>
                      </a:schemeClr>
                    </a:solidFill>
                  </a:tcPr>
                </a:tc>
                <a:extLst>
                  <a:ext uri="{0D108BD9-81ED-4DB2-BD59-A6C34878D82A}">
                    <a16:rowId xmlns:a16="http://schemas.microsoft.com/office/drawing/2014/main" val="709978490"/>
                  </a:ext>
                </a:extLst>
              </a:tr>
              <a:tr h="407594">
                <a:tc>
                  <a:txBody>
                    <a:bodyPr/>
                    <a:lstStyle/>
                    <a:p>
                      <a:r>
                        <a:rPr lang="en-US" sz="1800">
                          <a:effectLst/>
                        </a:rPr>
                        <a:t>EG</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Because...</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1291924947"/>
                  </a:ext>
                </a:extLst>
              </a:tr>
              <a:tr h="736298">
                <a:tc>
                  <a:txBody>
                    <a:bodyPr/>
                    <a:lstStyle/>
                    <a:p>
                      <a:r>
                        <a:rPr lang="en-US" sz="1800">
                          <a:effectLst/>
                        </a:rPr>
                        <a:t>Pupil C</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Because...so...the ‘let her in quick’ does suggest that they want her back but then the ‘not go out any more’ is just a bit spooky.  It’s a bit weird to never let her go out again.</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088346768"/>
                  </a:ext>
                </a:extLst>
              </a:tr>
              <a:tr h="736298">
                <a:tc>
                  <a:txBody>
                    <a:bodyPr/>
                    <a:lstStyle/>
                    <a:p>
                      <a:r>
                        <a:rPr lang="en-US" sz="1800">
                          <a:effectLst/>
                        </a:rPr>
                        <a:t>EG</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Interesting – so let’s test this out a bit more.  How about the groping at the handle that pupil B mentioned? Yes – Pupil D can you pick this up... </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455831672"/>
                  </a:ext>
                </a:extLst>
              </a:tr>
              <a:tr h="736298">
                <a:tc>
                  <a:txBody>
                    <a:bodyPr/>
                    <a:lstStyle/>
                    <a:p>
                      <a:r>
                        <a:rPr lang="en-US" sz="1800">
                          <a:effectLst/>
                        </a:rPr>
                        <a:t>Pupil D</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So, that might be...so she might be nervous to come back in and her hands are sweaty and slippery.</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485593239"/>
                  </a:ext>
                </a:extLst>
              </a:tr>
              <a:tr h="407594">
                <a:tc>
                  <a:txBody>
                    <a:bodyPr/>
                    <a:lstStyle/>
                    <a:p>
                      <a:r>
                        <a:rPr lang="en-US" sz="1800">
                          <a:effectLst/>
                        </a:rPr>
                        <a:t>EG</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And she’d be nervous because...?</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54569423"/>
                  </a:ext>
                </a:extLst>
              </a:tr>
              <a:tr h="407594">
                <a:tc>
                  <a:txBody>
                    <a:bodyPr/>
                    <a:lstStyle/>
                    <a:p>
                      <a:r>
                        <a:rPr lang="en-US" sz="1800">
                          <a:effectLst/>
                        </a:rPr>
                        <a:t>Pupil D</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...she knows the room is going to be cross with her</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518267033"/>
                  </a:ext>
                </a:extLst>
              </a:tr>
              <a:tr h="407594">
                <a:tc>
                  <a:txBody>
                    <a:bodyPr/>
                    <a:lstStyle/>
                    <a:p>
                      <a:r>
                        <a:rPr lang="en-US" sz="1800">
                          <a:effectLst/>
                        </a:rPr>
                        <a:t>Pupil A</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a:effectLst/>
                        </a:rPr>
                        <a:t>Oh that actually makes sense!</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2031902052"/>
                  </a:ext>
                </a:extLst>
              </a:tr>
              <a:tr h="407594">
                <a:tc>
                  <a:txBody>
                    <a:bodyPr/>
                    <a:lstStyle/>
                    <a:p>
                      <a:r>
                        <a:rPr lang="en-US" sz="1800">
                          <a:effectLst/>
                        </a:rPr>
                        <a:t>EG</a:t>
                      </a:r>
                      <a:endParaRPr lang="en-GB"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tc>
                  <a:txBody>
                    <a:bodyPr/>
                    <a:lstStyle/>
                    <a:p>
                      <a:r>
                        <a:rPr lang="en-US" sz="1800" dirty="0">
                          <a:effectLst/>
                        </a:rPr>
                        <a:t>Thanks. Pupil A – why does that make sense?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1926" marR="61926" marT="0" marB="0"/>
                </a:tc>
                <a:extLst>
                  <a:ext uri="{0D108BD9-81ED-4DB2-BD59-A6C34878D82A}">
                    <a16:rowId xmlns:a16="http://schemas.microsoft.com/office/drawing/2014/main" val="3547802488"/>
                  </a:ext>
                </a:extLst>
              </a:tr>
            </a:tbl>
          </a:graphicData>
        </a:graphic>
      </p:graphicFrame>
      <p:sp>
        <p:nvSpPr>
          <p:cNvPr id="5" name="Title 4">
            <a:extLst>
              <a:ext uri="{FF2B5EF4-FFF2-40B4-BE49-F238E27FC236}">
                <a16:creationId xmlns:a16="http://schemas.microsoft.com/office/drawing/2014/main" id="{DB59A337-14F6-037B-7EAF-98D329317039}"/>
              </a:ext>
            </a:extLst>
          </p:cNvPr>
          <p:cNvSpPr txBox="1">
            <a:spLocks noGrp="1"/>
          </p:cNvSpPr>
          <p:nvPr>
            <p:ph type="title"/>
          </p:nvPr>
        </p:nvSpPr>
        <p:spPr>
          <a:xfrm>
            <a:off x="457200" y="369084"/>
            <a:ext cx="8229600" cy="954107"/>
          </a:xfrm>
          <a:prstGeom prst="rect">
            <a:avLst/>
          </a:prstGeom>
          <a:noFill/>
        </p:spPr>
        <p:txBody>
          <a:bodyPr wrap="square">
            <a:spAutoFit/>
          </a:bodyPr>
          <a:lstStyle/>
          <a:p>
            <a:r>
              <a:rPr lang="en-US" sz="2800" i="1" dirty="0">
                <a:effectLst/>
                <a:latin typeface="Calibri" panose="020F0502020204030204" pitchFamily="34" charset="0"/>
                <a:ea typeface="Times New Roman" panose="02020603050405020304" pitchFamily="18" charset="0"/>
              </a:rPr>
              <a:t>How is Ellen supporting children to </a:t>
            </a:r>
            <a:r>
              <a:rPr lang="en-US" sz="2800" b="1" i="1" dirty="0">
                <a:effectLst/>
                <a:latin typeface="Calibri" panose="020F0502020204030204" pitchFamily="34" charset="0"/>
                <a:ea typeface="Times New Roman" panose="02020603050405020304" pitchFamily="18" charset="0"/>
              </a:rPr>
              <a:t>become readers </a:t>
            </a:r>
            <a:r>
              <a:rPr lang="en-US" sz="2800" i="1" dirty="0">
                <a:effectLst/>
                <a:latin typeface="Calibri" panose="020F0502020204030204" pitchFamily="34" charset="0"/>
                <a:ea typeface="Times New Roman" panose="02020603050405020304" pitchFamily="18" charset="0"/>
              </a:rPr>
              <a:t>through dialogue?</a:t>
            </a:r>
            <a:endParaRPr lang="en-GB"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8326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199994-21AE-49A2-BA0D-12E295989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book cover with a row of books&#10;&#10;Description automatically generated">
            <a:extLst>
              <a:ext uri="{FF2B5EF4-FFF2-40B4-BE49-F238E27FC236}">
                <a16:creationId xmlns:a16="http://schemas.microsoft.com/office/drawing/2014/main" id="{B2E7F476-80A6-D7D0-DF3F-C59308DAB32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4315" y="1084500"/>
            <a:ext cx="3834728" cy="4688999"/>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
        <p:nvSpPr>
          <p:cNvPr id="20" name="Arc 19">
            <a:extLst>
              <a:ext uri="{FF2B5EF4-FFF2-40B4-BE49-F238E27FC236}">
                <a16:creationId xmlns:a16="http://schemas.microsoft.com/office/drawing/2014/main" id="{A2C34835-4F79-4934-B151-D68E79764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6164896" y="3712762"/>
            <a:ext cx="2987899" cy="2240924"/>
          </a:xfrm>
          <a:prstGeom prst="arc">
            <a:avLst>
              <a:gd name="adj1" fmla="val 14441841"/>
              <a:gd name="adj2" fmla="val 0"/>
            </a:avLst>
          </a:prstGeom>
          <a:ln w="127000" cap="rnd">
            <a:solidFill>
              <a:schemeClr val="accent4">
                <a:alpha val="9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D356D97-4D27-ED14-04CB-B4283163B6C4}"/>
              </a:ext>
            </a:extLst>
          </p:cNvPr>
          <p:cNvSpPr>
            <a:spLocks noGrp="1"/>
          </p:cNvSpPr>
          <p:nvPr>
            <p:ph idx="1"/>
          </p:nvPr>
        </p:nvSpPr>
        <p:spPr>
          <a:xfrm>
            <a:off x="5049745" y="1178101"/>
            <a:ext cx="3578384" cy="4388908"/>
          </a:xfrm>
        </p:spPr>
        <p:txBody>
          <a:bodyPr>
            <a:normAutofit fontScale="92500" lnSpcReduction="10000"/>
          </a:bodyPr>
          <a:lstStyle/>
          <a:p>
            <a:pPr marL="0" indent="0">
              <a:lnSpc>
                <a:spcPct val="90000"/>
              </a:lnSpc>
              <a:buNone/>
            </a:pPr>
            <a:r>
              <a:rPr lang="en-GB" sz="2000" i="1" dirty="0">
                <a:effectLst/>
                <a:latin typeface="Calibri" panose="020F0502020204030204" pitchFamily="34" charset="0"/>
                <a:ea typeface="Times New Roman" panose="02020603050405020304" pitchFamily="18" charset="0"/>
              </a:rPr>
              <a:t>Learning Dialogues Chapter 8</a:t>
            </a:r>
          </a:p>
          <a:p>
            <a:pPr marL="0" indent="0">
              <a:lnSpc>
                <a:spcPct val="90000"/>
              </a:lnSpc>
              <a:buNone/>
            </a:pPr>
            <a:endParaRPr lang="en-GB" sz="2000" i="1" dirty="0">
              <a:latin typeface="Calibri" panose="020F0502020204030204" pitchFamily="34" charset="0"/>
              <a:ea typeface="Times New Roman" panose="02020603050405020304" pitchFamily="18" charset="0"/>
            </a:endParaRPr>
          </a:p>
          <a:p>
            <a:pPr marL="0" indent="0">
              <a:lnSpc>
                <a:spcPct val="90000"/>
              </a:lnSpc>
              <a:buNone/>
            </a:pPr>
            <a:r>
              <a:rPr lang="en-GB" sz="2000" i="1" dirty="0">
                <a:effectLst/>
                <a:latin typeface="Calibri" panose="020F0502020204030204" pitchFamily="34" charset="0"/>
                <a:ea typeface="Times New Roman" panose="02020603050405020304" pitchFamily="18" charset="0"/>
              </a:rPr>
              <a:t>The aim of the session is always to make meaning together rather than arrive at a predetermined answer. When children are encouraged and supported to explore and evaluate their own thinking, without overt judgement, they become more confident in expressing their ideas and are more willing to change them in the light of evidence.</a:t>
            </a:r>
          </a:p>
          <a:p>
            <a:pPr marL="0" indent="0">
              <a:lnSpc>
                <a:spcPct val="90000"/>
              </a:lnSpc>
              <a:buNone/>
            </a:pPr>
            <a:endParaRPr lang="en-GB" sz="2000" dirty="0">
              <a:latin typeface="Calibri" panose="020F0502020204030204" pitchFamily="34" charset="0"/>
              <a:ea typeface="Times New Roman" panose="02020603050405020304" pitchFamily="18" charset="0"/>
            </a:endParaRPr>
          </a:p>
          <a:p>
            <a:pPr marL="0" indent="0">
              <a:lnSpc>
                <a:spcPct val="90000"/>
              </a:lnSpc>
              <a:buNone/>
            </a:pPr>
            <a:r>
              <a:rPr lang="en-GB" sz="2000" dirty="0">
                <a:effectLst/>
                <a:latin typeface="Calibri" panose="020F0502020204030204" pitchFamily="34" charset="0"/>
                <a:ea typeface="Times New Roman" panose="02020603050405020304" pitchFamily="18" charset="0"/>
              </a:rPr>
              <a:t>Ellen Glynn</a:t>
            </a:r>
          </a:p>
          <a:p>
            <a:pPr marL="0" indent="0">
              <a:lnSpc>
                <a:spcPct val="90000"/>
              </a:lnSpc>
              <a:buNone/>
            </a:pPr>
            <a:r>
              <a:rPr lang="en-GB" sz="2000" dirty="0">
                <a:latin typeface="Calibri" panose="020F0502020204030204" pitchFamily="34" charset="0"/>
                <a:ea typeface="Times New Roman" panose="02020603050405020304" pitchFamily="18" charset="0"/>
              </a:rPr>
              <a:t>Overton Primary</a:t>
            </a:r>
            <a:endParaRPr lang="en-GB" sz="2000" dirty="0">
              <a:effectLst/>
              <a:latin typeface="Times New Roman" panose="02020603050405020304" pitchFamily="18" charset="0"/>
              <a:ea typeface="Times New Roman" panose="02020603050405020304" pitchFamily="18" charset="0"/>
            </a:endParaRPr>
          </a:p>
          <a:p>
            <a:pPr marL="0" indent="0">
              <a:lnSpc>
                <a:spcPct val="90000"/>
              </a:lnSpc>
              <a:buNone/>
            </a:pPr>
            <a:endParaRPr lang="en-US" sz="1800" dirty="0"/>
          </a:p>
        </p:txBody>
      </p:sp>
    </p:spTree>
    <p:extLst>
      <p:ext uri="{BB962C8B-B14F-4D97-AF65-F5344CB8AC3E}">
        <p14:creationId xmlns:p14="http://schemas.microsoft.com/office/powerpoint/2010/main" val="4177241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609A-49A5-DC48-9944-E1A75934E541}"/>
              </a:ext>
            </a:extLst>
          </p:cNvPr>
          <p:cNvSpPr>
            <a:spLocks noGrp="1"/>
          </p:cNvSpPr>
          <p:nvPr>
            <p:ph type="title"/>
          </p:nvPr>
        </p:nvSpPr>
        <p:spPr>
          <a:xfrm>
            <a:off x="195925" y="198585"/>
            <a:ext cx="8838348" cy="1016182"/>
          </a:xfrm>
        </p:spPr>
        <p:txBody>
          <a:bodyPr/>
          <a:lstStyle/>
          <a:p>
            <a:r>
              <a:rPr lang="en-US" sz="2100" dirty="0"/>
              <a:t>Comprehension is a construction of meaning with the text not an extraction of meaning</a:t>
            </a:r>
          </a:p>
        </p:txBody>
      </p:sp>
      <p:pic>
        <p:nvPicPr>
          <p:cNvPr id="6" name="Picture 5">
            <a:extLst>
              <a:ext uri="{FF2B5EF4-FFF2-40B4-BE49-F238E27FC236}">
                <a16:creationId xmlns:a16="http://schemas.microsoft.com/office/drawing/2014/main" id="{A5C04DE0-F482-BC44-9A47-8C2D150847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1796" y="4214807"/>
            <a:ext cx="1489987" cy="1489987"/>
          </a:xfrm>
          <a:prstGeom prst="rect">
            <a:avLst/>
          </a:prstGeom>
        </p:spPr>
      </p:pic>
      <p:pic>
        <p:nvPicPr>
          <p:cNvPr id="7" name="Picture 6">
            <a:extLst>
              <a:ext uri="{FF2B5EF4-FFF2-40B4-BE49-F238E27FC236}">
                <a16:creationId xmlns:a16="http://schemas.microsoft.com/office/drawing/2014/main" id="{183AB8D4-2A2D-B349-8741-54A75D0631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571560" y="2380221"/>
            <a:ext cx="1524166" cy="1506021"/>
          </a:xfrm>
          <a:prstGeom prst="rect">
            <a:avLst/>
          </a:prstGeom>
        </p:spPr>
      </p:pic>
      <p:pic>
        <p:nvPicPr>
          <p:cNvPr id="3" name="Picture 2">
            <a:extLst>
              <a:ext uri="{FF2B5EF4-FFF2-40B4-BE49-F238E27FC236}">
                <a16:creationId xmlns:a16="http://schemas.microsoft.com/office/drawing/2014/main" id="{6CB7CCD5-CBAB-764B-A001-09D5915BF0C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64408" y="3379704"/>
            <a:ext cx="2267712" cy="3204672"/>
          </a:xfrm>
          <a:prstGeom prst="rect">
            <a:avLst/>
          </a:prstGeom>
        </p:spPr>
      </p:pic>
      <p:sp>
        <p:nvSpPr>
          <p:cNvPr id="4" name="TextBox 3">
            <a:extLst>
              <a:ext uri="{FF2B5EF4-FFF2-40B4-BE49-F238E27FC236}">
                <a16:creationId xmlns:a16="http://schemas.microsoft.com/office/drawing/2014/main" id="{A0398D31-8877-AD47-BF92-F62933AD40AD}"/>
              </a:ext>
            </a:extLst>
          </p:cNvPr>
          <p:cNvSpPr txBox="1"/>
          <p:nvPr/>
        </p:nvSpPr>
        <p:spPr>
          <a:xfrm>
            <a:off x="571560" y="3996364"/>
            <a:ext cx="1714182" cy="715581"/>
          </a:xfrm>
          <a:prstGeom prst="rect">
            <a:avLst/>
          </a:prstGeom>
          <a:noFill/>
        </p:spPr>
        <p:txBody>
          <a:bodyPr wrap="square" rtlCol="0">
            <a:spAutoFit/>
          </a:bodyPr>
          <a:lstStyle/>
          <a:p>
            <a:r>
              <a:rPr lang="en-US" sz="1350" dirty="0"/>
              <a:t>The author’s complex mental representation</a:t>
            </a:r>
          </a:p>
        </p:txBody>
      </p:sp>
      <p:sp>
        <p:nvSpPr>
          <p:cNvPr id="8" name="TextBox 7">
            <a:extLst>
              <a:ext uri="{FF2B5EF4-FFF2-40B4-BE49-F238E27FC236}">
                <a16:creationId xmlns:a16="http://schemas.microsoft.com/office/drawing/2014/main" id="{41159B68-2753-AE40-BECA-3AFCB40888F6}"/>
              </a:ext>
            </a:extLst>
          </p:cNvPr>
          <p:cNvSpPr txBox="1"/>
          <p:nvPr/>
        </p:nvSpPr>
        <p:spPr>
          <a:xfrm>
            <a:off x="7121796" y="5884561"/>
            <a:ext cx="1714182" cy="715581"/>
          </a:xfrm>
          <a:prstGeom prst="rect">
            <a:avLst/>
          </a:prstGeom>
          <a:noFill/>
        </p:spPr>
        <p:txBody>
          <a:bodyPr wrap="square" rtlCol="0">
            <a:spAutoFit/>
          </a:bodyPr>
          <a:lstStyle/>
          <a:p>
            <a:r>
              <a:rPr lang="en-US" sz="1350" dirty="0"/>
              <a:t>The reader’s existing mental representation</a:t>
            </a:r>
          </a:p>
        </p:txBody>
      </p:sp>
      <p:sp>
        <p:nvSpPr>
          <p:cNvPr id="10" name="Cloud Callout 9">
            <a:extLst>
              <a:ext uri="{FF2B5EF4-FFF2-40B4-BE49-F238E27FC236}">
                <a16:creationId xmlns:a16="http://schemas.microsoft.com/office/drawing/2014/main" id="{7136E5B2-ABBC-554B-8C5F-016DA6C8EA05}"/>
              </a:ext>
            </a:extLst>
          </p:cNvPr>
          <p:cNvSpPr/>
          <p:nvPr/>
        </p:nvSpPr>
        <p:spPr>
          <a:xfrm>
            <a:off x="3454424" y="914400"/>
            <a:ext cx="5863312" cy="3120641"/>
          </a:xfrm>
          <a:prstGeom prst="cloudCallout">
            <a:avLst>
              <a:gd name="adj1" fmla="val 11246"/>
              <a:gd name="adj2" fmla="val 61045"/>
            </a:avLst>
          </a:prstGeom>
        </p:spPr>
        <p:style>
          <a:lnRef idx="1">
            <a:schemeClr val="accent4"/>
          </a:lnRef>
          <a:fillRef idx="2">
            <a:schemeClr val="accent4"/>
          </a:fillRef>
          <a:effectRef idx="1">
            <a:schemeClr val="accent4"/>
          </a:effectRef>
          <a:fontRef idx="minor">
            <a:schemeClr val="dk1"/>
          </a:fontRef>
        </p:style>
        <p:txBody>
          <a:bodyPr rtlCol="0" anchor="ctr"/>
          <a:lstStyle/>
          <a:p>
            <a:pPr marL="257175" indent="-257175">
              <a:buFont typeface="Arial" panose="020B0604020202020204" pitchFamily="34" charset="0"/>
              <a:buChar char="•"/>
            </a:pPr>
            <a:endParaRPr lang="en-US" sz="1350" dirty="0"/>
          </a:p>
          <a:p>
            <a:pPr marL="257175" indent="-257175">
              <a:buFont typeface="Arial" panose="020B0604020202020204" pitchFamily="34" charset="0"/>
              <a:buChar char="•"/>
            </a:pPr>
            <a:endParaRPr lang="en-US" sz="1350" dirty="0"/>
          </a:p>
          <a:p>
            <a:r>
              <a:rPr lang="en-US" sz="1350" dirty="0"/>
              <a:t>What helps me to build my mental representation?</a:t>
            </a:r>
          </a:p>
          <a:p>
            <a:endParaRPr lang="en-US" sz="1350" dirty="0"/>
          </a:p>
          <a:p>
            <a:pPr marL="214313" indent="-214313">
              <a:buFont typeface="Arial" panose="020B0604020202020204" pitchFamily="34" charset="0"/>
              <a:buChar char="•"/>
            </a:pPr>
            <a:r>
              <a:rPr lang="en-US" sz="1350" dirty="0"/>
              <a:t>Prior knowledge and experience of texts ‘like this’ – relating part to whole – pattern seeking</a:t>
            </a:r>
          </a:p>
          <a:p>
            <a:pPr marL="214313" indent="-214313">
              <a:buFont typeface="Arial" panose="020B0604020202020204" pitchFamily="34" charset="0"/>
              <a:buChar char="•"/>
            </a:pPr>
            <a:r>
              <a:rPr lang="en-US" sz="1350" dirty="0"/>
              <a:t>Structure of the story</a:t>
            </a:r>
          </a:p>
          <a:p>
            <a:pPr marL="214313" indent="-214313">
              <a:buFont typeface="Arial" panose="020B0604020202020204" pitchFamily="34" charset="0"/>
              <a:buChar char="•"/>
            </a:pPr>
            <a:r>
              <a:rPr lang="en-US" sz="1350" dirty="0"/>
              <a:t>Vocabulary and syntax – language capability</a:t>
            </a:r>
          </a:p>
          <a:p>
            <a:pPr marL="214313" indent="-214313">
              <a:buFont typeface="Arial" panose="020B0604020202020204" pitchFamily="34" charset="0"/>
              <a:buChar char="•"/>
            </a:pPr>
            <a:r>
              <a:rPr lang="en-US" sz="1350" dirty="0"/>
              <a:t>The ability to make plausible inferences – verbal reasoning</a:t>
            </a:r>
          </a:p>
          <a:p>
            <a:pPr algn="ctr"/>
            <a:endParaRPr lang="en-US" sz="1500" dirty="0"/>
          </a:p>
          <a:p>
            <a:pPr algn="ctr"/>
            <a:endParaRPr lang="en-US" sz="1500" dirty="0"/>
          </a:p>
        </p:txBody>
      </p:sp>
    </p:spTree>
    <p:extLst>
      <p:ext uri="{BB962C8B-B14F-4D97-AF65-F5344CB8AC3E}">
        <p14:creationId xmlns:p14="http://schemas.microsoft.com/office/powerpoint/2010/main" val="58307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609A-49A5-DC48-9944-E1A75934E541}"/>
              </a:ext>
            </a:extLst>
          </p:cNvPr>
          <p:cNvSpPr>
            <a:spLocks noGrp="1"/>
          </p:cNvSpPr>
          <p:nvPr>
            <p:ph type="title"/>
          </p:nvPr>
        </p:nvSpPr>
        <p:spPr>
          <a:xfrm>
            <a:off x="3032940" y="5841818"/>
            <a:ext cx="5208853" cy="1016182"/>
          </a:xfrm>
        </p:spPr>
        <p:txBody>
          <a:bodyPr/>
          <a:lstStyle/>
          <a:p>
            <a:r>
              <a:rPr lang="en-US" sz="2100" dirty="0"/>
              <a:t>Structured talk </a:t>
            </a:r>
            <a:r>
              <a:rPr lang="en-US" sz="2100" b="1" i="1" dirty="0"/>
              <a:t>IS </a:t>
            </a:r>
            <a:r>
              <a:rPr lang="en-US" sz="2100" dirty="0"/>
              <a:t>reading comprehension</a:t>
            </a:r>
            <a:br>
              <a:rPr lang="en-US" sz="2100" dirty="0"/>
            </a:br>
            <a:r>
              <a:rPr lang="en-US" sz="2100" dirty="0"/>
              <a:t>Beck &amp; McKeown (2015)</a:t>
            </a:r>
          </a:p>
        </p:txBody>
      </p:sp>
      <p:pic>
        <p:nvPicPr>
          <p:cNvPr id="6" name="Picture 5">
            <a:extLst>
              <a:ext uri="{FF2B5EF4-FFF2-40B4-BE49-F238E27FC236}">
                <a16:creationId xmlns:a16="http://schemas.microsoft.com/office/drawing/2014/main" id="{A5C04DE0-F482-BC44-9A47-8C2D150847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3983" y="3535606"/>
            <a:ext cx="1319004" cy="1319004"/>
          </a:xfrm>
          <a:prstGeom prst="rect">
            <a:avLst/>
          </a:prstGeom>
        </p:spPr>
      </p:pic>
      <p:pic>
        <p:nvPicPr>
          <p:cNvPr id="7" name="Picture 6">
            <a:extLst>
              <a:ext uri="{FF2B5EF4-FFF2-40B4-BE49-F238E27FC236}">
                <a16:creationId xmlns:a16="http://schemas.microsoft.com/office/drawing/2014/main" id="{183AB8D4-2A2D-B349-8741-54A75D06318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703209" y="1206404"/>
            <a:ext cx="1334896" cy="1319004"/>
          </a:xfrm>
          <a:prstGeom prst="rect">
            <a:avLst/>
          </a:prstGeom>
        </p:spPr>
      </p:pic>
      <p:pic>
        <p:nvPicPr>
          <p:cNvPr id="3" name="Picture 2">
            <a:extLst>
              <a:ext uri="{FF2B5EF4-FFF2-40B4-BE49-F238E27FC236}">
                <a16:creationId xmlns:a16="http://schemas.microsoft.com/office/drawing/2014/main" id="{6CB7CCD5-CBAB-764B-A001-09D5915BF0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63933" y="2326584"/>
            <a:ext cx="1231449" cy="1740252"/>
          </a:xfrm>
          <a:prstGeom prst="rect">
            <a:avLst/>
          </a:prstGeom>
        </p:spPr>
      </p:pic>
      <p:sp>
        <p:nvSpPr>
          <p:cNvPr id="4" name="TextBox 3">
            <a:extLst>
              <a:ext uri="{FF2B5EF4-FFF2-40B4-BE49-F238E27FC236}">
                <a16:creationId xmlns:a16="http://schemas.microsoft.com/office/drawing/2014/main" id="{A0398D31-8877-AD47-BF92-F62933AD40AD}"/>
              </a:ext>
            </a:extLst>
          </p:cNvPr>
          <p:cNvSpPr txBox="1"/>
          <p:nvPr/>
        </p:nvSpPr>
        <p:spPr>
          <a:xfrm>
            <a:off x="620124" y="2626635"/>
            <a:ext cx="1714182" cy="715581"/>
          </a:xfrm>
          <a:prstGeom prst="rect">
            <a:avLst/>
          </a:prstGeom>
          <a:noFill/>
        </p:spPr>
        <p:txBody>
          <a:bodyPr wrap="square" rtlCol="0">
            <a:spAutoFit/>
          </a:bodyPr>
          <a:lstStyle/>
          <a:p>
            <a:r>
              <a:rPr lang="en-US" sz="1350" dirty="0"/>
              <a:t>The author’s complex mental representation</a:t>
            </a:r>
          </a:p>
        </p:txBody>
      </p:sp>
      <p:sp>
        <p:nvSpPr>
          <p:cNvPr id="8" name="TextBox 7">
            <a:extLst>
              <a:ext uri="{FF2B5EF4-FFF2-40B4-BE49-F238E27FC236}">
                <a16:creationId xmlns:a16="http://schemas.microsoft.com/office/drawing/2014/main" id="{41159B68-2753-AE40-BECA-3AFCB40888F6}"/>
              </a:ext>
            </a:extLst>
          </p:cNvPr>
          <p:cNvSpPr txBox="1"/>
          <p:nvPr/>
        </p:nvSpPr>
        <p:spPr>
          <a:xfrm>
            <a:off x="7246958" y="4946217"/>
            <a:ext cx="1714182" cy="715581"/>
          </a:xfrm>
          <a:prstGeom prst="rect">
            <a:avLst/>
          </a:prstGeom>
          <a:noFill/>
        </p:spPr>
        <p:txBody>
          <a:bodyPr wrap="square" rtlCol="0">
            <a:spAutoFit/>
          </a:bodyPr>
          <a:lstStyle/>
          <a:p>
            <a:r>
              <a:rPr lang="en-US" sz="1350" dirty="0"/>
              <a:t>The reader’s existing mental representation</a:t>
            </a:r>
          </a:p>
        </p:txBody>
      </p:sp>
      <p:pic>
        <p:nvPicPr>
          <p:cNvPr id="9" name="Picture 8">
            <a:extLst>
              <a:ext uri="{FF2B5EF4-FFF2-40B4-BE49-F238E27FC236}">
                <a16:creationId xmlns:a16="http://schemas.microsoft.com/office/drawing/2014/main" id="{CE0DBB38-1B6F-6041-8B12-5596CBE35C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38197" y="3057354"/>
            <a:ext cx="2198340" cy="1319004"/>
          </a:xfrm>
          <a:prstGeom prst="rect">
            <a:avLst/>
          </a:prstGeom>
        </p:spPr>
      </p:pic>
      <p:sp>
        <p:nvSpPr>
          <p:cNvPr id="10" name="TextBox 9">
            <a:extLst>
              <a:ext uri="{FF2B5EF4-FFF2-40B4-BE49-F238E27FC236}">
                <a16:creationId xmlns:a16="http://schemas.microsoft.com/office/drawing/2014/main" id="{19C35B72-E834-A64D-B194-27D79392CE96}"/>
              </a:ext>
            </a:extLst>
          </p:cNvPr>
          <p:cNvSpPr txBox="1"/>
          <p:nvPr/>
        </p:nvSpPr>
        <p:spPr>
          <a:xfrm>
            <a:off x="4538197" y="379866"/>
            <a:ext cx="2265945" cy="224676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000" dirty="0"/>
              <a:t>Making the internal process of comprehension external through a see-saw of dialogic talk and application tasks</a:t>
            </a:r>
          </a:p>
        </p:txBody>
      </p:sp>
      <p:sp>
        <p:nvSpPr>
          <p:cNvPr id="5" name="Folded Corner 4">
            <a:extLst>
              <a:ext uri="{FF2B5EF4-FFF2-40B4-BE49-F238E27FC236}">
                <a16:creationId xmlns:a16="http://schemas.microsoft.com/office/drawing/2014/main" id="{3203E629-CBA0-FA9F-812F-A7E47AA60F02}"/>
              </a:ext>
            </a:extLst>
          </p:cNvPr>
          <p:cNvSpPr/>
          <p:nvPr/>
        </p:nvSpPr>
        <p:spPr>
          <a:xfrm>
            <a:off x="182861" y="4168063"/>
            <a:ext cx="2798532" cy="2525345"/>
          </a:xfrm>
          <a:prstGeom prst="foldedCorne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dirty="0"/>
              <a:t>Reading is a social and relational act – we explore and construct our relation to the text, the world and to each other </a:t>
            </a:r>
            <a:r>
              <a:rPr lang="en-US" sz="2000" b="1" i="1" dirty="0"/>
              <a:t>through </a:t>
            </a:r>
            <a:r>
              <a:rPr lang="en-US" sz="2000" dirty="0"/>
              <a:t>the text</a:t>
            </a:r>
          </a:p>
        </p:txBody>
      </p:sp>
    </p:spTree>
    <p:extLst>
      <p:ext uri="{BB962C8B-B14F-4D97-AF65-F5344CB8AC3E}">
        <p14:creationId xmlns:p14="http://schemas.microsoft.com/office/powerpoint/2010/main" val="297398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C2016A-50A2-9644-8BE4-D572BC177A40}"/>
              </a:ext>
            </a:extLst>
          </p:cNvPr>
          <p:cNvSpPr>
            <a:spLocks noGrp="1"/>
          </p:cNvSpPr>
          <p:nvPr>
            <p:ph idx="1"/>
          </p:nvPr>
        </p:nvSpPr>
        <p:spPr>
          <a:xfrm>
            <a:off x="236483" y="172995"/>
            <a:ext cx="8229600" cy="6512010"/>
          </a:xfrm>
        </p:spPr>
        <p:txBody>
          <a:bodyPr/>
          <a:lstStyle/>
          <a:p>
            <a:pPr marL="0" indent="0">
              <a:buNone/>
            </a:pPr>
            <a:r>
              <a:rPr lang="en-GB" sz="2400" b="1" dirty="0"/>
              <a:t>Green Candles </a:t>
            </a:r>
          </a:p>
          <a:p>
            <a:pPr marL="0" indent="0">
              <a:buNone/>
            </a:pPr>
            <a:endParaRPr lang="en-GB" sz="2400" dirty="0"/>
          </a:p>
          <a:p>
            <a:pPr marL="0" indent="0">
              <a:buNone/>
            </a:pPr>
            <a:r>
              <a:rPr lang="en-GB" sz="2000" dirty="0"/>
              <a:t>‘There’s someone at the door,’ said gold candlestick: </a:t>
            </a:r>
          </a:p>
          <a:p>
            <a:pPr marL="0" indent="0">
              <a:buNone/>
            </a:pPr>
            <a:r>
              <a:rPr lang="en-GB" sz="2000" dirty="0"/>
              <a:t>‘Let her in quick, let her in quick!’</a:t>
            </a:r>
            <a:br>
              <a:rPr lang="en-GB" sz="2000" dirty="0"/>
            </a:br>
            <a:r>
              <a:rPr lang="en-GB" sz="2000" dirty="0"/>
              <a:t>‘There is a small hand groping at the handle.</a:t>
            </a:r>
            <a:br>
              <a:rPr lang="en-GB" sz="2000" dirty="0"/>
            </a:br>
            <a:r>
              <a:rPr lang="en-GB" sz="2000" dirty="0"/>
              <a:t>‘Why don’t you turn it?’ asked green candle. </a:t>
            </a:r>
          </a:p>
          <a:p>
            <a:pPr marL="0" indent="0">
              <a:buNone/>
            </a:pPr>
            <a:endParaRPr lang="en-GB" sz="2000" dirty="0"/>
          </a:p>
          <a:p>
            <a:pPr marL="0" indent="0">
              <a:buNone/>
            </a:pPr>
            <a:r>
              <a:rPr lang="en-GB" sz="2000" dirty="0"/>
              <a:t>‘Don’t go, don’t go,’ said the Hepplewhite chair, </a:t>
            </a:r>
          </a:p>
          <a:p>
            <a:pPr marL="0" indent="0">
              <a:buNone/>
            </a:pPr>
            <a:r>
              <a:rPr lang="en-GB" sz="2000" dirty="0"/>
              <a:t>‘Lest you find a strange lady there.’</a:t>
            </a:r>
            <a:br>
              <a:rPr lang="en-GB" sz="2000" dirty="0"/>
            </a:br>
            <a:r>
              <a:rPr lang="en-GB" sz="2000" dirty="0"/>
              <a:t>‘Yes, stay where you are,’ whispered the white wall: </a:t>
            </a:r>
          </a:p>
          <a:p>
            <a:pPr marL="0" indent="0">
              <a:buNone/>
            </a:pPr>
            <a:r>
              <a:rPr lang="en-GB" sz="2000" dirty="0"/>
              <a:t>‘There is nobody there at all.’ </a:t>
            </a:r>
          </a:p>
          <a:p>
            <a:pPr marL="0" indent="0">
              <a:buNone/>
            </a:pPr>
            <a:endParaRPr lang="en-GB" sz="2000" dirty="0"/>
          </a:p>
          <a:p>
            <a:pPr marL="0" indent="0">
              <a:buNone/>
            </a:pPr>
            <a:r>
              <a:rPr lang="en-GB" sz="2000" dirty="0"/>
              <a:t>‘I know her little foot,’ grey carpet said: </a:t>
            </a:r>
          </a:p>
          <a:p>
            <a:pPr marL="0" indent="0">
              <a:buNone/>
            </a:pPr>
            <a:r>
              <a:rPr lang="en-GB" sz="2000" dirty="0"/>
              <a:t>‘Who but I should know her light tread?’ </a:t>
            </a:r>
          </a:p>
          <a:p>
            <a:pPr marL="0" indent="0">
              <a:buNone/>
            </a:pPr>
            <a:r>
              <a:rPr lang="en-GB" sz="2000" dirty="0"/>
              <a:t>‘She shall come in,’ answered the open door, </a:t>
            </a:r>
          </a:p>
          <a:p>
            <a:pPr marL="0" indent="0">
              <a:buNone/>
            </a:pPr>
            <a:r>
              <a:rPr lang="en-GB" sz="2000" dirty="0"/>
              <a:t>‘And not,’ said the room, ‘go out any more.’</a:t>
            </a:r>
          </a:p>
          <a:p>
            <a:pPr marL="0" indent="0">
              <a:buNone/>
            </a:pPr>
            <a:endParaRPr lang="en-GB" sz="2000" dirty="0"/>
          </a:p>
          <a:p>
            <a:pPr marL="0" indent="0">
              <a:buNone/>
            </a:pPr>
            <a:r>
              <a:rPr lang="en-GB" sz="2000" dirty="0"/>
              <a:t>Humbert Wolfe,  1925</a:t>
            </a:r>
          </a:p>
          <a:p>
            <a:pPr marL="0" indent="0">
              <a:buNone/>
            </a:pPr>
            <a:endParaRPr lang="en-US" dirty="0"/>
          </a:p>
        </p:txBody>
      </p:sp>
      <p:sp>
        <p:nvSpPr>
          <p:cNvPr id="2" name="Cloud Callout 1">
            <a:extLst>
              <a:ext uri="{FF2B5EF4-FFF2-40B4-BE49-F238E27FC236}">
                <a16:creationId xmlns:a16="http://schemas.microsoft.com/office/drawing/2014/main" id="{2F6482FC-2B76-F14A-AC1B-61EAAD9E1E74}"/>
              </a:ext>
            </a:extLst>
          </p:cNvPr>
          <p:cNvSpPr/>
          <p:nvPr/>
        </p:nvSpPr>
        <p:spPr>
          <a:xfrm>
            <a:off x="5804034" y="2107474"/>
            <a:ext cx="3103483" cy="3390337"/>
          </a:xfrm>
          <a:prstGeom prst="cloudCallout">
            <a:avLst>
              <a:gd name="adj1" fmla="val -61931"/>
              <a:gd name="adj2" fmla="val 62707"/>
            </a:avLst>
          </a:prstGeom>
        </p:spPr>
        <p:style>
          <a:lnRef idx="1">
            <a:schemeClr val="dk1"/>
          </a:lnRef>
          <a:fillRef idx="2">
            <a:schemeClr val="dk1"/>
          </a:fillRef>
          <a:effectRef idx="1">
            <a:schemeClr val="dk1"/>
          </a:effectRef>
          <a:fontRef idx="minor">
            <a:schemeClr val="dk1"/>
          </a:fontRef>
        </p:style>
        <p:txBody>
          <a:bodyPr rtlCol="0" anchor="ctr"/>
          <a:lstStyle/>
          <a:p>
            <a:r>
              <a:rPr lang="en-US" sz="1800" dirty="0"/>
              <a:t>Concept question:</a:t>
            </a:r>
          </a:p>
          <a:p>
            <a:endParaRPr lang="en-US" sz="1800" dirty="0"/>
          </a:p>
          <a:p>
            <a:r>
              <a:rPr lang="en-US" sz="1800" dirty="0"/>
              <a:t>What makes the poem so dramatic?</a:t>
            </a:r>
          </a:p>
          <a:p>
            <a:endParaRPr lang="en-US" sz="1800" dirty="0"/>
          </a:p>
        </p:txBody>
      </p:sp>
      <p:sp>
        <p:nvSpPr>
          <p:cNvPr id="4" name="Folded Corner 3">
            <a:extLst>
              <a:ext uri="{FF2B5EF4-FFF2-40B4-BE49-F238E27FC236}">
                <a16:creationId xmlns:a16="http://schemas.microsoft.com/office/drawing/2014/main" id="{075D7157-C0AF-46F0-06AA-D99308208D38}"/>
              </a:ext>
            </a:extLst>
          </p:cNvPr>
          <p:cNvSpPr/>
          <p:nvPr/>
        </p:nvSpPr>
        <p:spPr>
          <a:xfrm>
            <a:off x="6015789" y="5765533"/>
            <a:ext cx="2891728" cy="1010652"/>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marL="0" indent="0">
              <a:buNone/>
            </a:pPr>
            <a:r>
              <a:rPr lang="en-GB" sz="1800" dirty="0">
                <a:effectLst/>
                <a:latin typeface="Calibri" panose="020F0502020204030204" pitchFamily="34" charset="0"/>
                <a:ea typeface="Times New Roman" panose="02020603050405020304" pitchFamily="18" charset="0"/>
                <a:hlinkClick r:id="rId3"/>
              </a:rPr>
              <a:t>This link </a:t>
            </a:r>
            <a:r>
              <a:rPr lang="en-GB" sz="1800" dirty="0">
                <a:effectLst/>
                <a:latin typeface="Calibri" panose="020F0502020204030204" pitchFamily="34" charset="0"/>
                <a:ea typeface="Times New Roman" panose="02020603050405020304" pitchFamily="18" charset="0"/>
              </a:rPr>
              <a:t>takes you to a tutorial of the unit on the Crown House </a:t>
            </a:r>
            <a:r>
              <a:rPr lang="en-GB" sz="1800" dirty="0" err="1">
                <a:effectLst/>
                <a:latin typeface="Calibri" panose="020F0502020204030204" pitchFamily="34" charset="0"/>
                <a:ea typeface="Times New Roman" panose="02020603050405020304" pitchFamily="18" charset="0"/>
              </a:rPr>
              <a:t>Youtube</a:t>
            </a:r>
            <a:r>
              <a:rPr lang="en-GB" sz="1800" dirty="0">
                <a:effectLst/>
                <a:latin typeface="Calibri" panose="020F0502020204030204" pitchFamily="34" charset="0"/>
                <a:ea typeface="Times New Roman" panose="02020603050405020304" pitchFamily="18" charset="0"/>
              </a:rPr>
              <a:t> site</a:t>
            </a:r>
            <a:endParaRPr lang="en-US" sz="1800" dirty="0"/>
          </a:p>
        </p:txBody>
      </p:sp>
    </p:spTree>
    <p:custDataLst>
      <p:tags r:id="rId1"/>
    </p:custDataLst>
    <p:extLst>
      <p:ext uri="{BB962C8B-B14F-4D97-AF65-F5344CB8AC3E}">
        <p14:creationId xmlns:p14="http://schemas.microsoft.com/office/powerpoint/2010/main" val="3753164651"/>
      </p:ext>
    </p:extLst>
  </p:cSld>
  <p:clrMapOvr>
    <a:masterClrMapping/>
  </p:clrMapOvr>
  <mc:AlternateContent xmlns:mc="http://schemas.openxmlformats.org/markup-compatibility/2006" xmlns:p14="http://schemas.microsoft.com/office/powerpoint/2010/main">
    <mc:Choice Requires="p14">
      <p:transition spd="slow" p14:dur="2000" advTm="210258"/>
    </mc:Choice>
    <mc:Fallback xmlns="">
      <p:transition spd="slow" advTm="2102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D2D9-2D9E-94DE-6177-E8FF7CAFF631}"/>
              </a:ext>
            </a:extLst>
          </p:cNvPr>
          <p:cNvSpPr>
            <a:spLocks noGrp="1"/>
          </p:cNvSpPr>
          <p:nvPr>
            <p:ph type="title"/>
          </p:nvPr>
        </p:nvSpPr>
        <p:spPr>
          <a:xfrm>
            <a:off x="457200" y="274638"/>
            <a:ext cx="8229600" cy="520890"/>
          </a:xfrm>
        </p:spPr>
        <p:txBody>
          <a:bodyPr/>
          <a:lstStyle/>
          <a:p>
            <a:r>
              <a:rPr lang="en-US" sz="3200" dirty="0"/>
              <a:t>Annabel Davis     </a:t>
            </a:r>
            <a:r>
              <a:rPr lang="en-US" sz="3200" dirty="0" err="1"/>
              <a:t>Yr</a:t>
            </a:r>
            <a:r>
              <a:rPr lang="en-US" sz="3200" dirty="0"/>
              <a:t> 4 Overton Primary School</a:t>
            </a:r>
          </a:p>
        </p:txBody>
      </p:sp>
      <p:sp>
        <p:nvSpPr>
          <p:cNvPr id="3" name="Content Placeholder 2">
            <a:extLst>
              <a:ext uri="{FF2B5EF4-FFF2-40B4-BE49-F238E27FC236}">
                <a16:creationId xmlns:a16="http://schemas.microsoft.com/office/drawing/2014/main" id="{FF7EDD1A-5C05-39DA-C29D-674819970B04}"/>
              </a:ext>
            </a:extLst>
          </p:cNvPr>
          <p:cNvSpPr>
            <a:spLocks noGrp="1"/>
          </p:cNvSpPr>
          <p:nvPr>
            <p:ph idx="1"/>
          </p:nvPr>
        </p:nvSpPr>
        <p:spPr>
          <a:xfrm>
            <a:off x="155448" y="1014984"/>
            <a:ext cx="4462272" cy="5705856"/>
          </a:xfrm>
        </p:spPr>
        <p:style>
          <a:lnRef idx="2">
            <a:schemeClr val="dk1"/>
          </a:lnRef>
          <a:fillRef idx="1">
            <a:schemeClr val="lt1"/>
          </a:fillRef>
          <a:effectRef idx="0">
            <a:schemeClr val="dk1"/>
          </a:effectRef>
          <a:fontRef idx="minor">
            <a:schemeClr val="dk1"/>
          </a:fontRef>
        </p:style>
        <p:txBody>
          <a:bodyPr numCol="1"/>
          <a:lstStyle/>
          <a:p>
            <a:pPr marL="0" indent="0">
              <a:lnSpc>
                <a:spcPct val="107000"/>
              </a:lnSpc>
              <a:spcBef>
                <a:spcPts val="0"/>
              </a:spcBef>
              <a:spcAft>
                <a:spcPts val="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Shut the Door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‘’Don’t open it!’’ said the oil lamp.</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don’t know who is on the ramp.’’</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‘’Lock it quick, lock it quick!’’ said the stained wall.</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don’t want her here now, not at all.”</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“Let her in, let her in!” exclaimed the old books.</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“Unlock the window, open all nooks.”</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see her little feet.” Said dusty floor.</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“Yes, yes open the door!”</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“Lock the door!” said the grand fireplace.</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“Let’s not meet her face to face.”</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agree!” announced broken comb.</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“Don’t let her in send her home!”</a:t>
            </a:r>
          </a:p>
          <a:p>
            <a:pPr marL="0" indent="0">
              <a:spcBef>
                <a:spcPts val="0"/>
              </a:spcBef>
              <a:spcAft>
                <a:spcPts val="0"/>
              </a:spcAft>
              <a:buNone/>
            </a:pPr>
            <a:endParaRPr lang="en-GB" sz="1800" dirty="0">
              <a:effectLst/>
              <a:ea typeface="Calibri" panose="020F0502020204030204" pitchFamily="34" charset="0"/>
              <a:cs typeface="Times New Roman" panose="02020603050405020304" pitchFamily="18" charset="0"/>
            </a:endParaRPr>
          </a:p>
          <a:p>
            <a:pPr marL="0" indent="0">
              <a:spcBef>
                <a:spcPts val="0"/>
              </a:spcBef>
              <a:spcAft>
                <a:spcPts val="0"/>
              </a:spcAft>
              <a:buNone/>
            </a:pPr>
            <a:r>
              <a:rPr lang="en-GB" sz="1800" dirty="0">
                <a:solidFill>
                  <a:srgbClr val="000000"/>
                </a:solidFill>
                <a:effectLst/>
                <a:ea typeface="Times New Roman" panose="02020603050405020304" pitchFamily="18" charset="0"/>
                <a:cs typeface="Times New Roman" panose="02020603050405020304" pitchFamily="18" charset="0"/>
              </a:rPr>
              <a:t> </a:t>
            </a:r>
            <a:endParaRPr lang="en-GB" sz="1800" dirty="0">
              <a:effectLst/>
              <a:ea typeface="Calibri" panose="020F0502020204030204" pitchFamily="34" charset="0"/>
              <a:cs typeface="Times New Roman" panose="02020603050405020304" pitchFamily="18" charset="0"/>
            </a:endParaRPr>
          </a:p>
          <a:p>
            <a:pPr marL="0" indent="0">
              <a:lnSpc>
                <a:spcPct val="107000"/>
              </a:lnSpc>
              <a:spcBef>
                <a:spcPts val="0"/>
              </a:spcBef>
              <a:spcAft>
                <a:spcPts val="0"/>
              </a:spcAft>
              <a:buNone/>
            </a:pPr>
            <a:r>
              <a:rPr lang="en-GB" sz="1600" dirty="0">
                <a:solidFill>
                  <a:srgbClr val="000000"/>
                </a:solidFill>
                <a:effectLst/>
                <a:ea typeface="Times New Roman" panose="02020603050405020304" pitchFamily="18" charset="0"/>
                <a:cs typeface="Times New Roman" panose="02020603050405020304" pitchFamily="18" charset="0"/>
              </a:rPr>
              <a:t> </a:t>
            </a:r>
          </a:p>
          <a:p>
            <a:pPr marL="0" indent="0">
              <a:lnSpc>
                <a:spcPct val="107000"/>
              </a:lnSpc>
              <a:spcBef>
                <a:spcPts val="0"/>
              </a:spcBef>
              <a:spcAft>
                <a:spcPts val="0"/>
              </a:spcAft>
              <a:buNone/>
            </a:pPr>
            <a:endParaRPr lang="en-GB" sz="1600"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TextBox 3">
            <a:extLst>
              <a:ext uri="{FF2B5EF4-FFF2-40B4-BE49-F238E27FC236}">
                <a16:creationId xmlns:a16="http://schemas.microsoft.com/office/drawing/2014/main" id="{BE2EB8DF-E53F-0B12-561D-3C835AF5CF89}"/>
              </a:ext>
            </a:extLst>
          </p:cNvPr>
          <p:cNvSpPr txBox="1"/>
          <p:nvPr/>
        </p:nvSpPr>
        <p:spPr>
          <a:xfrm>
            <a:off x="4764024" y="1014984"/>
            <a:ext cx="4224528" cy="571008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lnSpc>
                <a:spcPct val="107000"/>
              </a:lnSpc>
              <a:spcBef>
                <a:spcPts val="0"/>
              </a:spcBef>
              <a:spcAft>
                <a:spcPts val="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Shut the Door - Stubbington version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coach is here!” said the large door.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hear the roar; I hear the roar!”</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“I’m so excited they’re staying the night.”</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“Why are they late?” asked the bright light.</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“Oh no, oh no!” said the blue cubby square.</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don’t think they’ll play very fair.”</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agree.” whispered folded sheet,</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“All children have stinky feet!”</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 know it’s the children.” fuzzy carpet said.</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“Who else knows their light tread?”</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“It will be fun!” answered little lost teddy.</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“But also,” said the dorm.” We will be ready.” </a:t>
            </a:r>
          </a:p>
          <a:p>
            <a:pPr marL="0" indent="0">
              <a:lnSpc>
                <a:spcPct val="107000"/>
              </a:lnSpc>
              <a:spcBef>
                <a:spcPts val="0"/>
              </a:spcBef>
              <a:spcAft>
                <a:spcPts val="0"/>
              </a:spcAf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17381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2B083-BB56-331B-075A-7D0891F4A64B}"/>
              </a:ext>
            </a:extLst>
          </p:cNvPr>
          <p:cNvSpPr>
            <a:spLocks noGrp="1"/>
          </p:cNvSpPr>
          <p:nvPr>
            <p:ph type="title"/>
          </p:nvPr>
        </p:nvSpPr>
        <p:spPr>
          <a:xfrm>
            <a:off x="2955122" y="698500"/>
            <a:ext cx="5404104" cy="1143000"/>
          </a:xfrm>
        </p:spPr>
        <p:txBody>
          <a:bodyPr/>
          <a:lstStyle/>
          <a:p>
            <a:r>
              <a:rPr lang="en-US" sz="3600" dirty="0"/>
              <a:t>Chapter 8</a:t>
            </a:r>
            <a:br>
              <a:rPr lang="en-US" sz="3600" dirty="0"/>
            </a:br>
            <a:r>
              <a:rPr lang="en-US" sz="3600" dirty="0"/>
              <a:t>Learning Dialogues</a:t>
            </a:r>
          </a:p>
        </p:txBody>
      </p:sp>
      <p:graphicFrame>
        <p:nvGraphicFramePr>
          <p:cNvPr id="10" name="Object 9">
            <a:extLst>
              <a:ext uri="{FF2B5EF4-FFF2-40B4-BE49-F238E27FC236}">
                <a16:creationId xmlns:a16="http://schemas.microsoft.com/office/drawing/2014/main" id="{4BED3839-8FF9-4CFB-7E9B-D4F7A016249E}"/>
              </a:ext>
            </a:extLst>
          </p:cNvPr>
          <p:cNvGraphicFramePr>
            <a:graphicFrameLocks noChangeAspect="1"/>
          </p:cNvGraphicFramePr>
          <p:nvPr>
            <p:extLst>
              <p:ext uri="{D42A27DB-BD31-4B8C-83A1-F6EECF244321}">
                <p14:modId xmlns:p14="http://schemas.microsoft.com/office/powerpoint/2010/main" val="894753216"/>
              </p:ext>
            </p:extLst>
          </p:nvPr>
        </p:nvGraphicFramePr>
        <p:xfrm>
          <a:off x="969012" y="1764791"/>
          <a:ext cx="7955278" cy="4773167"/>
        </p:xfrm>
        <a:graphic>
          <a:graphicData uri="http://schemas.openxmlformats.org/presentationml/2006/ole">
            <mc:AlternateContent xmlns:mc="http://schemas.openxmlformats.org/markup-compatibility/2006">
              <mc:Choice xmlns:v="urn:schemas-microsoft-com:vml" Requires="v">
                <p:oleObj name="Document" r:id="rId2" imgW="6858000" imgH="4114800" progId="Word.Document.12">
                  <p:embed/>
                </p:oleObj>
              </mc:Choice>
              <mc:Fallback>
                <p:oleObj name="Document" r:id="rId2" imgW="6858000" imgH="4114800" progId="Word.Document.12">
                  <p:embed/>
                  <p:pic>
                    <p:nvPicPr>
                      <p:cNvPr id="0" name=""/>
                      <p:cNvPicPr/>
                      <p:nvPr/>
                    </p:nvPicPr>
                    <p:blipFill>
                      <a:blip r:embed="rId3"/>
                      <a:stretch>
                        <a:fillRect/>
                      </a:stretch>
                    </p:blipFill>
                    <p:spPr>
                      <a:xfrm>
                        <a:off x="969012" y="1764791"/>
                        <a:ext cx="7955278" cy="4773167"/>
                      </a:xfrm>
                      <a:prstGeom prst="rect">
                        <a:avLst/>
                      </a:prstGeom>
                    </p:spPr>
                  </p:pic>
                </p:oleObj>
              </mc:Fallback>
            </mc:AlternateContent>
          </a:graphicData>
        </a:graphic>
      </p:graphicFrame>
      <p:pic>
        <p:nvPicPr>
          <p:cNvPr id="13" name="Picture 12" descr="A book cover with a row of books&#10;&#10;Description automatically generated">
            <a:extLst>
              <a:ext uri="{FF2B5EF4-FFF2-40B4-BE49-F238E27FC236}">
                <a16:creationId xmlns:a16="http://schemas.microsoft.com/office/drawing/2014/main" id="{2EF8B377-3523-3073-D92E-EEDBB5C2CAB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1150" y="164593"/>
            <a:ext cx="2078909" cy="2542032"/>
          </a:xfrm>
          <a:custGeom>
            <a:avLst/>
            <a:gdLst/>
            <a:ahLst/>
            <a:cxnLst/>
            <a:rect l="l" t="t" r="r" b="b"/>
            <a:pathLst>
              <a:path w="4643496" h="5550370">
                <a:moveTo>
                  <a:pt x="81586" y="0"/>
                </a:moveTo>
                <a:lnTo>
                  <a:pt x="4561910" y="0"/>
                </a:lnTo>
                <a:cubicBezTo>
                  <a:pt x="4606969" y="0"/>
                  <a:pt x="4643496" y="36527"/>
                  <a:pt x="4643496" y="81586"/>
                </a:cubicBezTo>
                <a:lnTo>
                  <a:pt x="4643496" y="5468784"/>
                </a:lnTo>
                <a:cubicBezTo>
                  <a:pt x="4643496" y="5513843"/>
                  <a:pt x="4606969" y="5550370"/>
                  <a:pt x="4561910" y="5550370"/>
                </a:cubicBezTo>
                <a:lnTo>
                  <a:pt x="81586" y="5550370"/>
                </a:lnTo>
                <a:cubicBezTo>
                  <a:pt x="36527" y="5550370"/>
                  <a:pt x="0" y="5513843"/>
                  <a:pt x="0" y="5468784"/>
                </a:cubicBezTo>
                <a:lnTo>
                  <a:pt x="0" y="81586"/>
                </a:lnTo>
                <a:cubicBezTo>
                  <a:pt x="0" y="36527"/>
                  <a:pt x="36527" y="0"/>
                  <a:pt x="81586" y="0"/>
                </a:cubicBezTo>
                <a:close/>
              </a:path>
            </a:pathLst>
          </a:custGeom>
        </p:spPr>
      </p:pic>
    </p:spTree>
    <p:extLst>
      <p:ext uri="{BB962C8B-B14F-4D97-AF65-F5344CB8AC3E}">
        <p14:creationId xmlns:p14="http://schemas.microsoft.com/office/powerpoint/2010/main" val="291258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notebook with a drawing of a person&#10;&#10;Description automatically generated">
            <a:extLst>
              <a:ext uri="{FF2B5EF4-FFF2-40B4-BE49-F238E27FC236}">
                <a16:creationId xmlns:a16="http://schemas.microsoft.com/office/drawing/2014/main" id="{6DECC53D-587D-7256-75D4-9443DC29D3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91164" y="1684443"/>
            <a:ext cx="5702968" cy="4277226"/>
          </a:xfrm>
          <a:prstGeom prst="rect">
            <a:avLst/>
          </a:prstGeom>
        </p:spPr>
      </p:pic>
      <p:sp>
        <p:nvSpPr>
          <p:cNvPr id="6" name="TextBox 5">
            <a:extLst>
              <a:ext uri="{FF2B5EF4-FFF2-40B4-BE49-F238E27FC236}">
                <a16:creationId xmlns:a16="http://schemas.microsoft.com/office/drawing/2014/main" id="{8A7109C7-693E-164A-7EA5-0FFEF48D19D3}"/>
              </a:ext>
            </a:extLst>
          </p:cNvPr>
          <p:cNvSpPr txBox="1"/>
          <p:nvPr/>
        </p:nvSpPr>
        <p:spPr>
          <a:xfrm>
            <a:off x="473442" y="269508"/>
            <a:ext cx="4225491" cy="646331"/>
          </a:xfrm>
          <a:prstGeom prst="rect">
            <a:avLst/>
          </a:prstGeom>
          <a:noFill/>
        </p:spPr>
        <p:txBody>
          <a:bodyPr wrap="square" rtlCol="0">
            <a:spAutoFit/>
          </a:bodyPr>
          <a:lstStyle/>
          <a:p>
            <a:r>
              <a:rPr lang="en-US" sz="1800" dirty="0">
                <a:latin typeface="+mn-lt"/>
              </a:rPr>
              <a:t>Georgie Allen</a:t>
            </a:r>
          </a:p>
          <a:p>
            <a:r>
              <a:rPr lang="en-US" sz="1800" dirty="0">
                <a:latin typeface="+mn-lt"/>
              </a:rPr>
              <a:t>Penn Wood Primary Slough</a:t>
            </a:r>
          </a:p>
        </p:txBody>
      </p:sp>
      <p:sp>
        <p:nvSpPr>
          <p:cNvPr id="7" name="TextBox 6">
            <a:extLst>
              <a:ext uri="{FF2B5EF4-FFF2-40B4-BE49-F238E27FC236}">
                <a16:creationId xmlns:a16="http://schemas.microsoft.com/office/drawing/2014/main" id="{BEB36AE2-9585-C8D7-F66D-5CDF3E93F322}"/>
              </a:ext>
            </a:extLst>
          </p:cNvPr>
          <p:cNvSpPr txBox="1"/>
          <p:nvPr/>
        </p:nvSpPr>
        <p:spPr>
          <a:xfrm>
            <a:off x="5370897" y="1135781"/>
            <a:ext cx="3176337" cy="5262979"/>
          </a:xfrm>
          <a:prstGeom prst="rect">
            <a:avLst/>
          </a:prstGeom>
          <a:noFill/>
        </p:spPr>
        <p:txBody>
          <a:bodyPr wrap="square" rtlCol="0">
            <a:spAutoFit/>
          </a:bodyPr>
          <a:lstStyle/>
          <a:p>
            <a:r>
              <a:rPr lang="en-US" sz="2400">
                <a:latin typeface="+mn-lt"/>
              </a:rPr>
              <a:t>Robert    Year </a:t>
            </a:r>
            <a:r>
              <a:rPr lang="en-US" sz="2400" dirty="0">
                <a:latin typeface="+mn-lt"/>
              </a:rPr>
              <a:t>9</a:t>
            </a:r>
          </a:p>
          <a:p>
            <a:r>
              <a:rPr lang="en-US" sz="2400" dirty="0">
                <a:latin typeface="+mn-lt"/>
              </a:rPr>
              <a:t>Loved only Wimbledon FC</a:t>
            </a:r>
          </a:p>
          <a:p>
            <a:endParaRPr lang="en-US" sz="2400" dirty="0">
              <a:latin typeface="+mn-lt"/>
            </a:endParaRPr>
          </a:p>
          <a:p>
            <a:r>
              <a:rPr lang="en-US" sz="2400" dirty="0">
                <a:latin typeface="+mn-lt"/>
              </a:rPr>
              <a:t>A Midsummer Night’s Dream</a:t>
            </a:r>
          </a:p>
          <a:p>
            <a:endParaRPr lang="en-US" sz="2400" dirty="0">
              <a:latin typeface="+mn-lt"/>
            </a:endParaRPr>
          </a:p>
          <a:p>
            <a:endParaRPr lang="en-US" sz="2400" dirty="0">
              <a:latin typeface="+mn-lt"/>
            </a:endParaRPr>
          </a:p>
          <a:p>
            <a:r>
              <a:rPr lang="en-US" sz="2400" dirty="0">
                <a:latin typeface="+mn-lt"/>
              </a:rPr>
              <a:t>Nicholas   Year 8</a:t>
            </a:r>
          </a:p>
          <a:p>
            <a:r>
              <a:rPr lang="en-US" sz="2400" dirty="0">
                <a:latin typeface="+mn-lt"/>
              </a:rPr>
              <a:t>Eddie Stobart Lorry Spotting</a:t>
            </a:r>
          </a:p>
          <a:p>
            <a:endParaRPr lang="en-US" sz="2400" dirty="0">
              <a:latin typeface="+mn-lt"/>
            </a:endParaRPr>
          </a:p>
          <a:p>
            <a:r>
              <a:rPr lang="en-US" sz="2400" dirty="0">
                <a:latin typeface="+mn-lt"/>
              </a:rPr>
              <a:t>The Rime of the Ancient Mariner</a:t>
            </a:r>
          </a:p>
        </p:txBody>
      </p:sp>
    </p:spTree>
    <p:extLst>
      <p:ext uri="{BB962C8B-B14F-4D97-AF65-F5344CB8AC3E}">
        <p14:creationId xmlns:p14="http://schemas.microsoft.com/office/powerpoint/2010/main" val="57402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dissolve">
                                      <p:cBhvr>
                                        <p:cTn id="7" dur="500"/>
                                        <p:tgtEl>
                                          <p:spTgt spid="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9" end="9"/>
                                            </p:txEl>
                                          </p:spTgt>
                                        </p:tgtEl>
                                        <p:attrNameLst>
                                          <p:attrName>style.visibility</p:attrName>
                                        </p:attrNameLst>
                                      </p:cBhvr>
                                      <p:to>
                                        <p:strVal val="visible"/>
                                      </p:to>
                                    </p:set>
                                    <p:animEffect transition="in" filter="dissolve">
                                      <p:cBhvr>
                                        <p:cTn id="12"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7|16.2|8|16.1"/>
</p:tagLst>
</file>

<file path=ppt/tags/tag2.xml><?xml version="1.0" encoding="utf-8"?>
<p:tagLst xmlns:a="http://schemas.openxmlformats.org/drawingml/2006/main" xmlns:r="http://schemas.openxmlformats.org/officeDocument/2006/relationships" xmlns:p="http://schemas.openxmlformats.org/presentationml/2006/main">
  <p:tag name="TIMING" val="|77.2|17.5|1.8|0.6|1"/>
</p:tagLst>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7100</TotalTime>
  <Words>1276</Words>
  <Application>Microsoft Macintosh PowerPoint</Application>
  <PresentationFormat>On-screen Show (4:3)</PresentationFormat>
  <Paragraphs>171</Paragraphs>
  <Slides>12</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8" baseType="lpstr">
      <vt:lpstr>Arial</vt:lpstr>
      <vt:lpstr>Calibri</vt:lpstr>
      <vt:lpstr>Gill Sans MT</vt:lpstr>
      <vt:lpstr>Times New Roman</vt:lpstr>
      <vt:lpstr>Default Theme</vt:lpstr>
      <vt:lpstr>Document</vt:lpstr>
      <vt:lpstr>  “Shut the door.”   </vt:lpstr>
      <vt:lpstr>PowerPoint Presentation</vt:lpstr>
      <vt:lpstr>PowerPoint Presentation</vt:lpstr>
      <vt:lpstr>PowerPoint Presentation</vt:lpstr>
      <vt:lpstr>How is Ellen supporting children to become readers through dialogue?</vt:lpstr>
      <vt:lpstr>PowerPoint Presentation</vt:lpstr>
      <vt:lpstr>Comprehension is a construction of meaning with the text not an extraction of meaning</vt:lpstr>
      <vt:lpstr>Structured talk IS reading comprehension Beck &amp; McKeown (2015)</vt:lpstr>
      <vt:lpstr>PowerPoint Presentation</vt:lpstr>
      <vt:lpstr>Annabel Davis     Yr 4 Overton Primary School</vt:lpstr>
      <vt:lpstr>Chapter 8 Learning Dialogues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Doors  to a  Richer English Curriculum  Four Marks School Nov 2019</dc:title>
  <dc:creator>Leah Crawford</dc:creator>
  <cp:lastModifiedBy>Leah Crawford</cp:lastModifiedBy>
  <cp:revision>119</cp:revision>
  <cp:lastPrinted>2022-03-08T15:04:09Z</cp:lastPrinted>
  <dcterms:created xsi:type="dcterms:W3CDTF">2019-11-10T19:19:28Z</dcterms:created>
  <dcterms:modified xsi:type="dcterms:W3CDTF">2025-04-30T14:09:13Z</dcterms:modified>
</cp:coreProperties>
</file>