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2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56" r:id="rId3"/>
    <p:sldId id="280" r:id="rId4"/>
    <p:sldId id="260" r:id="rId5"/>
    <p:sldId id="282" r:id="rId6"/>
    <p:sldId id="281" r:id="rId7"/>
    <p:sldId id="262" r:id="rId8"/>
    <p:sldId id="263" r:id="rId9"/>
    <p:sldId id="264" r:id="rId10"/>
    <p:sldId id="265" r:id="rId11"/>
    <p:sldId id="266" r:id="rId12"/>
    <p:sldId id="267" r:id="rId13"/>
    <p:sldId id="268" r:id="rId14"/>
    <p:sldId id="269" r:id="rId15"/>
    <p:sldId id="270" r:id="rId16"/>
    <p:sldId id="271" r:id="rId17"/>
    <p:sldId id="272" r:id="rId18"/>
    <p:sldId id="283" r:id="rId19"/>
    <p:sldId id="275" r:id="rId20"/>
    <p:sldId id="276" r:id="rId21"/>
    <p:sldId id="277" r:id="rId22"/>
    <p:sldId id="278" r:id="rId23"/>
    <p:sldId id="279" r:id="rId24"/>
    <p:sldId id="284" r:id="rId25"/>
    <p:sldId id="285"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11" d="100"/>
          <a:sy n="111" d="100"/>
        </p:scale>
        <p:origin x="474" y="96"/>
      </p:cViewPr>
      <p:guideLst/>
    </p:cSldViewPr>
  </p:slideViewPr>
  <p:notesTextViewPr>
    <p:cViewPr>
      <p:scale>
        <a:sx n="1" d="1"/>
        <a:sy n="1" d="1"/>
      </p:scale>
      <p:origin x="0" y="0"/>
    </p:cViewPr>
  </p:notesTextViewPr>
  <p:notesViewPr>
    <p:cSldViewPr snapToGrid="0">
      <p:cViewPr varScale="1">
        <p:scale>
          <a:sx n="69" d="100"/>
          <a:sy n="69" d="100"/>
        </p:scale>
        <p:origin x="278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0D81A8C-E85A-475C-A864-669CF6E36E25}" type="datetimeFigureOut">
              <a:rPr lang="en-GB" smtClean="0"/>
              <a:t>03/10/2023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974673-6CDE-4750-97D1-818050F9CEB5}" type="slidenum">
              <a:rPr lang="en-GB" smtClean="0"/>
              <a:t>‹#›</a:t>
            </a:fld>
            <a:endParaRPr lang="en-GB"/>
          </a:p>
        </p:txBody>
      </p:sp>
    </p:spTree>
    <p:extLst>
      <p:ext uri="{BB962C8B-B14F-4D97-AF65-F5344CB8AC3E}">
        <p14:creationId xmlns:p14="http://schemas.microsoft.com/office/powerpoint/2010/main" val="1921554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Introductions</a:t>
            </a:r>
          </a:p>
        </p:txBody>
      </p:sp>
      <p:sp>
        <p:nvSpPr>
          <p:cNvPr id="4" name="Slide Number Placeholder 3"/>
          <p:cNvSpPr>
            <a:spLocks noGrp="1"/>
          </p:cNvSpPr>
          <p:nvPr>
            <p:ph type="sldNum" sz="quarter" idx="10"/>
          </p:nvPr>
        </p:nvSpPr>
        <p:spPr/>
        <p:txBody>
          <a:bodyPr/>
          <a:lstStyle/>
          <a:p>
            <a:fld id="{5B974673-6CDE-4750-97D1-818050F9CEB5}" type="slidenum">
              <a:rPr lang="en-GB" smtClean="0"/>
              <a:t>1</a:t>
            </a:fld>
            <a:endParaRPr lang="en-GB"/>
          </a:p>
        </p:txBody>
      </p:sp>
    </p:spTree>
    <p:extLst>
      <p:ext uri="{BB962C8B-B14F-4D97-AF65-F5344CB8AC3E}">
        <p14:creationId xmlns:p14="http://schemas.microsoft.com/office/powerpoint/2010/main" val="3227293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Evelyn regularly</a:t>
            </a:r>
            <a:r>
              <a:rPr lang="en-GB" baseline="0" dirty="0"/>
              <a:t> asks to tell a story and one day she arrived at Nursery School saying “look what mummy did” She proudly showed me the </a:t>
            </a:r>
            <a:r>
              <a:rPr lang="en-GB" baseline="0" dirty="0" err="1"/>
              <a:t>the</a:t>
            </a:r>
            <a:r>
              <a:rPr lang="en-GB" baseline="0" dirty="0"/>
              <a:t> story her mum had written down for her. Of course we acted it out at </a:t>
            </a:r>
            <a:r>
              <a:rPr lang="en-GB" baseline="0" dirty="0" err="1"/>
              <a:t>grouptime</a:t>
            </a:r>
            <a:r>
              <a:rPr lang="en-GB" baseline="0" dirty="0"/>
              <a:t>.</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202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11</a:t>
            </a:fld>
            <a:endParaRPr lang="en-GB"/>
          </a:p>
        </p:txBody>
      </p:sp>
    </p:spTree>
    <p:extLst>
      <p:ext uri="{BB962C8B-B14F-4D97-AF65-F5344CB8AC3E}">
        <p14:creationId xmlns:p14="http://schemas.microsoft.com/office/powerpoint/2010/main" val="726890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Ellison, and Jude would often sit together as their stories were scribed and they would tell similar stories, borrowing ideas from one another. They often played together engaged in the themes told in their Helicopter Stories which usually involved superheroes.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235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Oliver explored a wide variety of themes and often emotions featured strongly in his stories. His stories included characters who got annoyed, forgot things, went to hospital, ran away and got hurt. Children often use their play and in turn their stories to make sense of their world.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0665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pPr>
            <a:r>
              <a:rPr lang="en-GB" sz="1200" kern="1200" dirty="0">
                <a:solidFill>
                  <a:srgbClr val="000000"/>
                </a:solidFill>
                <a:effectLst/>
                <a:latin typeface="Times New Roman"/>
                <a:ea typeface="+mn-ea"/>
                <a:cs typeface="Times New Roman"/>
              </a:rPr>
              <a:t>Children with English as an Additional Language are motivated to participate in Storytelling and story acting. They gain the confidence to try out their spoken English as their stories are scribed.  Children hear their words repeated back as the adult writes their story and they have the opportunity to hear stories told by their peers, thus developing their vocabulary. Their understanding is supported through friends modelling actions as they act out stories together.</a:t>
            </a:r>
            <a:endParaRPr lang="en-GB" sz="1100" dirty="0">
              <a:effectLst/>
              <a:latin typeface="+mn-lt"/>
              <a:ea typeface="Calibri"/>
              <a:cs typeface="Times New Roman"/>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54B0C-401B-4901-9D98-59FEF37ACB9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618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15</a:t>
            </a:fld>
            <a:endParaRPr lang="en-GB"/>
          </a:p>
        </p:txBody>
      </p:sp>
    </p:spTree>
    <p:extLst>
      <p:ext uri="{BB962C8B-B14F-4D97-AF65-F5344CB8AC3E}">
        <p14:creationId xmlns:p14="http://schemas.microsoft.com/office/powerpoint/2010/main" val="2045453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pPr>
            <a:r>
              <a:rPr lang="en-GB" sz="1200" kern="1200" dirty="0">
                <a:solidFill>
                  <a:srgbClr val="000000"/>
                </a:solidFill>
                <a:effectLst/>
                <a:latin typeface="Times New Roman"/>
                <a:ea typeface="+mn-ea"/>
                <a:cs typeface="Times New Roman"/>
              </a:rPr>
              <a:t>As a school with a Special Support Centre, that is integral to our practice, we have always reflected on how best to support children with additional needs to participate in our Helicopter Stories. Often children have been involved in the acting out of stories rather than the telling, although this is dependent upon the child. As a child centred approach, Helicopter Stories supports children to participate in their own way and the children accept everyone’s unique way of acting out or taking on a role. However, more recently we have been considering how to engage children with SEN in telling their stories influenced by </a:t>
            </a:r>
            <a:r>
              <a:rPr lang="en-GB" sz="1200" kern="1200" dirty="0" err="1">
                <a:solidFill>
                  <a:srgbClr val="000000"/>
                </a:solidFill>
                <a:effectLst/>
                <a:latin typeface="Times New Roman"/>
                <a:ea typeface="+mn-ea"/>
                <a:cs typeface="Times New Roman"/>
              </a:rPr>
              <a:t>Dycorts</a:t>
            </a:r>
            <a:r>
              <a:rPr lang="en-GB" sz="1200" kern="1200" dirty="0">
                <a:solidFill>
                  <a:srgbClr val="000000"/>
                </a:solidFill>
                <a:effectLst/>
                <a:latin typeface="Times New Roman"/>
                <a:ea typeface="+mn-ea"/>
                <a:cs typeface="Times New Roman"/>
              </a:rPr>
              <a:t> School, a Helicopter Centre of Excellence. We have begun to engage the children with some success although it is early days and we are excited to see how this will develop for us.</a:t>
            </a:r>
            <a:endParaRPr lang="en-GB" sz="1100" dirty="0">
              <a:effectLst/>
              <a:latin typeface="+mn-lt"/>
              <a:ea typeface="Calibri"/>
              <a:cs typeface="Times New Roman"/>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54B0C-401B-4901-9D98-59FEF37ACB9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940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Children see adults scribing their stories adding valuing to their spoken word, and they begin to develop their understanding that writing has a purpose. They see that each written word stands for a spoken word, supporting the concept of one to one correspondence and the symbolic nature of writing. Writing becomes increasingly meaningful to the child as they engage in Helicopter Stories and often they want to take on the role of the scribe, seeing themselves as a writer.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a:t>
            </a:r>
            <a:r>
              <a:rPr kumimoji="0" lang="en-GB" sz="1800" b="0" i="0" u="none" strike="noStrike" kern="1200" cap="none" spc="0" normalizeH="0" baseline="0" noProof="0" dirty="0">
                <a:ln>
                  <a:noFill/>
                </a:ln>
                <a:solidFill>
                  <a:prstClr val="black"/>
                </a:solidFill>
                <a:effectLst/>
                <a:uLnTx/>
                <a:uFillTx/>
                <a:latin typeface="+mn-lt"/>
                <a:ea typeface="+mn-ea"/>
                <a:cs typeface="+mn-cs"/>
              </a:rPr>
              <a:t>While </a:t>
            </a:r>
            <a:r>
              <a:rPr kumimoji="0" lang="en-GB" sz="1800" b="0" i="0" u="none" strike="noStrike" kern="1200" cap="none" spc="0" normalizeH="0" baseline="0" noProof="0" dirty="0" err="1">
                <a:ln>
                  <a:noFill/>
                </a:ln>
                <a:solidFill>
                  <a:prstClr val="black"/>
                </a:solidFill>
                <a:effectLst/>
                <a:uLnTx/>
                <a:uFillTx/>
                <a:latin typeface="+mn-lt"/>
                <a:ea typeface="+mn-ea"/>
                <a:cs typeface="+mn-cs"/>
              </a:rPr>
              <a:t>Cathryn</a:t>
            </a:r>
            <a:r>
              <a:rPr kumimoji="0" lang="en-GB" sz="1800" b="0" i="0" u="none" strike="noStrike" kern="1200" cap="none" spc="0" normalizeH="0" baseline="0" noProof="0" dirty="0">
                <a:ln>
                  <a:noFill/>
                </a:ln>
                <a:solidFill>
                  <a:prstClr val="black"/>
                </a:solidFill>
                <a:effectLst/>
                <a:uLnTx/>
                <a:uFillTx/>
                <a:latin typeface="+mn-lt"/>
                <a:ea typeface="+mn-ea"/>
                <a:cs typeface="+mn-cs"/>
              </a:rPr>
              <a:t> took private stories, children sat alongside with their own books and also took private stories!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Emily was scribing Brodie’s story using recognisable letters and asking “who do you want to be?” and “what’s next?”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Then Brodie took a turn to scribe for Emily who said: “write my name, look how my name like this” showing him what her name looked like. After having a go at her initial letter he asked “is this your name?” having written a letter that had a similar shape to the letter 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54B0C-401B-4901-9D98-59FEF37ACB9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7228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18</a:t>
            </a:fld>
            <a:endParaRPr lang="en-GB"/>
          </a:p>
        </p:txBody>
      </p:sp>
    </p:spTree>
    <p:extLst>
      <p:ext uri="{BB962C8B-B14F-4D97-AF65-F5344CB8AC3E}">
        <p14:creationId xmlns:p14="http://schemas.microsoft.com/office/powerpoint/2010/main" val="1847841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19</a:t>
            </a:fld>
            <a:endParaRPr lang="en-GB"/>
          </a:p>
        </p:txBody>
      </p:sp>
    </p:spTree>
    <p:extLst>
      <p:ext uri="{BB962C8B-B14F-4D97-AF65-F5344CB8AC3E}">
        <p14:creationId xmlns:p14="http://schemas.microsoft.com/office/powerpoint/2010/main" val="3493841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Nursery School has served the local community</a:t>
            </a:r>
            <a:r>
              <a:rPr lang="en-GB" baseline="0" dirty="0"/>
              <a:t> since the 40s </a:t>
            </a:r>
          </a:p>
          <a:p>
            <a:r>
              <a:rPr lang="en-GB" baseline="0" dirty="0"/>
              <a:t>Practice is based on the relationships built with children and families, starting with the child</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7849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20</a:t>
            </a:fld>
            <a:endParaRPr lang="en-GB"/>
          </a:p>
        </p:txBody>
      </p:sp>
    </p:spTree>
    <p:extLst>
      <p:ext uri="{BB962C8B-B14F-4D97-AF65-F5344CB8AC3E}">
        <p14:creationId xmlns:p14="http://schemas.microsoft.com/office/powerpoint/2010/main" val="1197635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21</a:t>
            </a:fld>
            <a:endParaRPr lang="en-GB"/>
          </a:p>
        </p:txBody>
      </p:sp>
    </p:spTree>
    <p:extLst>
      <p:ext uri="{BB962C8B-B14F-4D97-AF65-F5344CB8AC3E}">
        <p14:creationId xmlns:p14="http://schemas.microsoft.com/office/powerpoint/2010/main" val="3022706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22</a:t>
            </a:fld>
            <a:endParaRPr lang="en-GB"/>
          </a:p>
        </p:txBody>
      </p:sp>
    </p:spTree>
    <p:extLst>
      <p:ext uri="{BB962C8B-B14F-4D97-AF65-F5344CB8AC3E}">
        <p14:creationId xmlns:p14="http://schemas.microsoft.com/office/powerpoint/2010/main" val="82841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23</a:t>
            </a:fld>
            <a:endParaRPr lang="en-GB"/>
          </a:p>
        </p:txBody>
      </p:sp>
    </p:spTree>
    <p:extLst>
      <p:ext uri="{BB962C8B-B14F-4D97-AF65-F5344CB8AC3E}">
        <p14:creationId xmlns:p14="http://schemas.microsoft.com/office/powerpoint/2010/main" val="3019677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24</a:t>
            </a:fld>
            <a:endParaRPr lang="en-GB"/>
          </a:p>
        </p:txBody>
      </p:sp>
    </p:spTree>
    <p:extLst>
      <p:ext uri="{BB962C8B-B14F-4D97-AF65-F5344CB8AC3E}">
        <p14:creationId xmlns:p14="http://schemas.microsoft.com/office/powerpoint/2010/main" val="3671533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Context</a:t>
            </a:r>
          </a:p>
        </p:txBody>
      </p:sp>
      <p:sp>
        <p:nvSpPr>
          <p:cNvPr id="4" name="Slide Number Placeholder 3"/>
          <p:cNvSpPr>
            <a:spLocks noGrp="1"/>
          </p:cNvSpPr>
          <p:nvPr>
            <p:ph type="sldNum" sz="quarter" idx="10"/>
          </p:nvPr>
        </p:nvSpPr>
        <p:spPr/>
        <p:txBody>
          <a:bodyPr/>
          <a:lstStyle/>
          <a:p>
            <a:fld id="{5B974673-6CDE-4750-97D1-818050F9CEB5}" type="slidenum">
              <a:rPr lang="en-GB" smtClean="0"/>
              <a:t>3</a:t>
            </a:fld>
            <a:endParaRPr lang="en-GB"/>
          </a:p>
        </p:txBody>
      </p:sp>
    </p:spTree>
    <p:extLst>
      <p:ext uri="{BB962C8B-B14F-4D97-AF65-F5344CB8AC3E}">
        <p14:creationId xmlns:p14="http://schemas.microsoft.com/office/powerpoint/2010/main" val="349622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In September Helicopter Stories had to be introduced from the beginning again as all of the children in my key group except one were new. Initially I increased the frequency of the sessions to introduce the routine and enable the group to become familiar with both the story telling and story acting. It also supported the children in coming together and becoming established as a group. </a:t>
            </a:r>
          </a:p>
          <a:p>
            <a:r>
              <a:rPr lang="en-GB" sz="1200" dirty="0"/>
              <a:t>Once the children gained confidence with Helicopter Stories we continued with a dedicated Helicopter Story day where private stories could be taken during the session time and then they would be acted out at </a:t>
            </a:r>
            <a:r>
              <a:rPr lang="en-GB" sz="1200" dirty="0" err="1"/>
              <a:t>grouptime</a:t>
            </a:r>
            <a:r>
              <a:rPr lang="en-GB" sz="1200" dirty="0"/>
              <a:t> with our paired key group.</a:t>
            </a:r>
          </a:p>
          <a:p>
            <a:r>
              <a:rPr lang="en-GB" sz="1200" dirty="0"/>
              <a:t>Helicopter Stories has become a big part of our key group, often children are requesting to tell a story throughout the week in addition to our Helicopter Story day. So of course I scribe the story they dictate and then we make time in </a:t>
            </a:r>
            <a:r>
              <a:rPr lang="en-GB" sz="1200" dirty="0" err="1"/>
              <a:t>grouptime</a:t>
            </a:r>
            <a:r>
              <a:rPr lang="en-GB" sz="1200" dirty="0"/>
              <a:t> to act them out. This may be just one child asking to tell their story or there may be a few who all want to tell a story. Their stories have progressed at different rates and in different ways and so have their acting skills.</a:t>
            </a:r>
          </a:p>
          <a:p>
            <a:r>
              <a:rPr lang="en-GB" sz="1200" dirty="0"/>
              <a:t>It has been incredibly powerful to see children asking to tell their stories and taking ownership knowing their voice will be heard. 11  out of 16 children have initiated stories.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2062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974673-6CDE-4750-97D1-818050F9CEB5}" type="slidenum">
              <a:rPr lang="en-GB" smtClean="0"/>
              <a:t>5</a:t>
            </a:fld>
            <a:endParaRPr lang="en-GB"/>
          </a:p>
        </p:txBody>
      </p:sp>
    </p:spTree>
    <p:extLst>
      <p:ext uri="{BB962C8B-B14F-4D97-AF65-F5344CB8AC3E}">
        <p14:creationId xmlns:p14="http://schemas.microsoft.com/office/powerpoint/2010/main" val="2064223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Repetition plays an important part in young children’s learning. It supports their developing competency and confidence in acquiring a range of skills including language. Children extend their learning and development by adding to their existing knowledge.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6592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Often children start with a list on their storytelling journey. It may be just a list of characters or sometimes it is a list of objects that the child can see. Children appear to become empowered by the adult committing their spoken word to paper which then gives impetus to them continuing the story in this list form.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6093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Children’s stories have developed over time, for example Ryan’s first story was based on a familiar song. Over five months his stories have progressed to include other influences from his own experience such as Transformers and Power Rangers. Ryan’s story telling have become more complex including a greater variety of characters engaged in action.</a:t>
            </a:r>
          </a:p>
          <a:p>
            <a:r>
              <a:rPr lang="en-GB" dirty="0"/>
              <a:t>This is a trend we have noticed for many of the children as they engaged with Helicopter Stories and become more confident as authors.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430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trend we have noticed for many of the children as they engaged with Helicopter Stories and become more confident as authors. This child who was identified as Gifted and Talented for Understanding the World explored his love of nature in his stories. He also started to tell stories at home and his mum brought them in to share with his key worker.</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6679-BDB8-43FC-A734-D03F90F1D17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837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090619-E1A2-4766-B0E8-12A39886C6E0}"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145427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090619-E1A2-4766-B0E8-12A39886C6E0}"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3909961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090619-E1A2-4766-B0E8-12A39886C6E0}"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3027576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B1F6D39-7C09-4720-9AB7-09F653369548}"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2481297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B1F6D39-7C09-4720-9AB7-09F653369548}"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3047323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F6D39-7C09-4720-9AB7-09F653369548}"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2396458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B1F6D39-7C09-4720-9AB7-09F653369548}"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3327155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B1F6D39-7C09-4720-9AB7-09F653369548}" type="datetimeFigureOut">
              <a:rPr lang="en-GB" smtClean="0"/>
              <a:t>03/10/2023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2557415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B1F6D39-7C09-4720-9AB7-09F653369548}" type="datetimeFigureOut">
              <a:rPr lang="en-GB" smtClean="0"/>
              <a:t>03/10/2023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6517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1F6D39-7C09-4720-9AB7-09F653369548}" type="datetimeFigureOut">
              <a:rPr lang="en-GB" smtClean="0"/>
              <a:t>03/10/2023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1813885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F6D39-7C09-4720-9AB7-09F653369548}"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112460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090619-E1A2-4766-B0E8-12A39886C6E0}"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3934874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F6D39-7C09-4720-9AB7-09F653369548}"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2208570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B1F6D39-7C09-4720-9AB7-09F653369548}"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300152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B1F6D39-7C09-4720-9AB7-09F653369548}"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0C4CCF-4F49-4485-957E-244AF826F336}" type="slidenum">
              <a:rPr lang="en-GB" smtClean="0"/>
              <a:t>‹#›</a:t>
            </a:fld>
            <a:endParaRPr lang="en-GB"/>
          </a:p>
        </p:txBody>
      </p:sp>
    </p:spTree>
    <p:extLst>
      <p:ext uri="{BB962C8B-B14F-4D97-AF65-F5344CB8AC3E}">
        <p14:creationId xmlns:p14="http://schemas.microsoft.com/office/powerpoint/2010/main" val="95899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090619-E1A2-4766-B0E8-12A39886C6E0}" type="datetimeFigureOut">
              <a:rPr lang="en-GB" smtClean="0"/>
              <a:t>03/10/2023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1740794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090619-E1A2-4766-B0E8-12A39886C6E0}"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333215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090619-E1A2-4766-B0E8-12A39886C6E0}" type="datetimeFigureOut">
              <a:rPr lang="en-GB" smtClean="0"/>
              <a:t>03/10/2023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3590583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090619-E1A2-4766-B0E8-12A39886C6E0}" type="datetimeFigureOut">
              <a:rPr lang="en-GB" smtClean="0"/>
              <a:t>03/10/2023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1289695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090619-E1A2-4766-B0E8-12A39886C6E0}" type="datetimeFigureOut">
              <a:rPr lang="en-GB" smtClean="0"/>
              <a:t>03/10/2023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2136104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090619-E1A2-4766-B0E8-12A39886C6E0}"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12051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090619-E1A2-4766-B0E8-12A39886C6E0}" type="datetimeFigureOut">
              <a:rPr lang="en-GB" smtClean="0"/>
              <a:t>03/10/2023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D3FC66-CD94-48AE-BD4E-0BE5EBEB068A}" type="slidenum">
              <a:rPr lang="en-GB" smtClean="0"/>
              <a:t>‹#›</a:t>
            </a:fld>
            <a:endParaRPr lang="en-GB"/>
          </a:p>
        </p:txBody>
      </p:sp>
    </p:spTree>
    <p:extLst>
      <p:ext uri="{BB962C8B-B14F-4D97-AF65-F5344CB8AC3E}">
        <p14:creationId xmlns:p14="http://schemas.microsoft.com/office/powerpoint/2010/main" val="197576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90619-E1A2-4766-B0E8-12A39886C6E0}" type="datetimeFigureOut">
              <a:rPr lang="en-GB" smtClean="0"/>
              <a:t>03/10/2023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3FC66-CD94-48AE-BD4E-0BE5EBEB068A}" type="slidenum">
              <a:rPr lang="en-GB" smtClean="0"/>
              <a:t>‹#›</a:t>
            </a:fld>
            <a:endParaRPr lang="en-GB"/>
          </a:p>
        </p:txBody>
      </p:sp>
    </p:spTree>
    <p:extLst>
      <p:ext uri="{BB962C8B-B14F-4D97-AF65-F5344CB8AC3E}">
        <p14:creationId xmlns:p14="http://schemas.microsoft.com/office/powerpoint/2010/main" val="3927849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F6D39-7C09-4720-9AB7-09F653369548}" type="datetimeFigureOut">
              <a:rPr lang="en-GB" smtClean="0"/>
              <a:t>03/10/2023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C4CCF-4F49-4485-957E-244AF826F336}" type="slidenum">
              <a:rPr lang="en-GB" smtClean="0"/>
              <a:t>‹#›</a:t>
            </a:fld>
            <a:endParaRPr lang="en-GB"/>
          </a:p>
        </p:txBody>
      </p:sp>
    </p:spTree>
    <p:extLst>
      <p:ext uri="{BB962C8B-B14F-4D97-AF65-F5344CB8AC3E}">
        <p14:creationId xmlns:p14="http://schemas.microsoft.com/office/powerpoint/2010/main" val="2054939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2.tiff"/><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tiff"/></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8.tiff"/><Relationship Id="rId3" Type="http://schemas.openxmlformats.org/officeDocument/2006/relationships/image" Target="../media/image13.png"/><Relationship Id="rId7" Type="http://schemas.openxmlformats.org/officeDocument/2006/relationships/image" Target="../media/image17.tiff"/><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 Id="rId9" Type="http://schemas.openxmlformats.org/officeDocument/2006/relationships/image" Target="../media/image19.tif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23.tiff"/></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80085"/>
            <a:ext cx="9144000" cy="2387600"/>
          </a:xfrm>
        </p:spPr>
        <p:txBody>
          <a:bodyPr>
            <a:normAutofit fontScale="90000"/>
          </a:bodyPr>
          <a:lstStyle/>
          <a:p>
            <a:r>
              <a:rPr lang="en-GB" dirty="0"/>
              <a:t>Helicopter Stories </a:t>
            </a:r>
            <a:br>
              <a:rPr lang="en-GB" dirty="0"/>
            </a:br>
            <a:r>
              <a:rPr lang="en-GB" dirty="0"/>
              <a:t>at </a:t>
            </a:r>
            <a:br>
              <a:rPr lang="en-GB" dirty="0"/>
            </a:br>
            <a:r>
              <a:rPr lang="en-GB" dirty="0"/>
              <a:t>Bognor Regis Nursery School</a:t>
            </a:r>
          </a:p>
        </p:txBody>
      </p:sp>
      <p:sp>
        <p:nvSpPr>
          <p:cNvPr id="3" name="Subtitle 2"/>
          <p:cNvSpPr>
            <a:spLocks noGrp="1"/>
          </p:cNvSpPr>
          <p:nvPr>
            <p:ph type="subTitle" idx="1"/>
          </p:nvPr>
        </p:nvSpPr>
        <p:spPr>
          <a:xfrm>
            <a:off x="1524000" y="2884027"/>
            <a:ext cx="9144000" cy="410564"/>
          </a:xfrm>
        </p:spPr>
        <p:txBody>
          <a:bodyPr>
            <a:normAutofit lnSpcReduction="10000"/>
          </a:bodyPr>
          <a:lstStyle/>
          <a:p>
            <a:r>
              <a:rPr lang="en-GB" dirty="0"/>
              <a:t>Alison Stead &amp; </a:t>
            </a:r>
            <a:r>
              <a:rPr lang="en-GB" dirty="0" err="1"/>
              <a:t>Cathryn</a:t>
            </a:r>
            <a:r>
              <a:rPr lang="en-GB" dirty="0"/>
              <a:t> Twine</a:t>
            </a:r>
          </a:p>
        </p:txBody>
      </p:sp>
      <p:pic>
        <p:nvPicPr>
          <p:cNvPr id="5" name="Picture 4"/>
          <p:cNvPicPr>
            <a:picLocks noChangeAspect="1"/>
          </p:cNvPicPr>
          <p:nvPr/>
        </p:nvPicPr>
        <p:blipFill>
          <a:blip r:embed="rId3"/>
          <a:stretch>
            <a:fillRect/>
          </a:stretch>
        </p:blipFill>
        <p:spPr>
          <a:xfrm>
            <a:off x="4928795" y="3487186"/>
            <a:ext cx="2334409" cy="3026590"/>
          </a:xfrm>
          <a:prstGeom prst="rect">
            <a:avLst/>
          </a:prstGeom>
        </p:spPr>
      </p:pic>
    </p:spTree>
    <p:extLst>
      <p:ext uri="{BB962C8B-B14F-4D97-AF65-F5344CB8AC3E}">
        <p14:creationId xmlns:p14="http://schemas.microsoft.com/office/powerpoint/2010/main" val="247483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4079" t="38456" r="23105" b="9559"/>
          <a:stretch/>
        </p:blipFill>
        <p:spPr>
          <a:xfrm>
            <a:off x="2855641" y="2132856"/>
            <a:ext cx="6148685" cy="3816424"/>
          </a:xfrm>
          <a:prstGeom prst="rect">
            <a:avLst/>
          </a:prstGeom>
        </p:spPr>
      </p:pic>
      <p:sp>
        <p:nvSpPr>
          <p:cNvPr id="3" name="TextBox 2"/>
          <p:cNvSpPr txBox="1"/>
          <p:nvPr/>
        </p:nvSpPr>
        <p:spPr>
          <a:xfrm>
            <a:off x="3719736" y="1196753"/>
            <a:ext cx="4824536" cy="646331"/>
          </a:xfrm>
          <a:prstGeom prst="rect">
            <a:avLst/>
          </a:prstGeom>
          <a:noFill/>
        </p:spPr>
        <p:txBody>
          <a:bodyPr wrap="square" rtlCol="0">
            <a:spAutoFit/>
          </a:bodyPr>
          <a:lstStyle/>
          <a:p>
            <a:pPr algn="ctr"/>
            <a:r>
              <a:rPr lang="en-GB" sz="3600" dirty="0">
                <a:solidFill>
                  <a:prstClr val="black"/>
                </a:solidFill>
                <a:latin typeface="Calibri"/>
              </a:rPr>
              <a:t>Stories from home</a:t>
            </a:r>
          </a:p>
        </p:txBody>
      </p:sp>
      <p:pic>
        <p:nvPicPr>
          <p:cNvPr id="4" name="Picture 3"/>
          <p:cNvPicPr>
            <a:picLocks noChangeAspect="1"/>
          </p:cNvPicPr>
          <p:nvPr/>
        </p:nvPicPr>
        <p:blipFill>
          <a:blip r:embed="rId4"/>
          <a:stretch>
            <a:fillRect/>
          </a:stretch>
        </p:blipFill>
        <p:spPr>
          <a:xfrm>
            <a:off x="1775521" y="217155"/>
            <a:ext cx="3383573" cy="591363"/>
          </a:xfrm>
          <a:prstGeom prst="rect">
            <a:avLst/>
          </a:prstGeom>
        </p:spPr>
      </p:pic>
    </p:spTree>
    <p:extLst>
      <p:ext uri="{BB962C8B-B14F-4D97-AF65-F5344CB8AC3E}">
        <p14:creationId xmlns:p14="http://schemas.microsoft.com/office/powerpoint/2010/main" val="3727061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3249" y="1000281"/>
            <a:ext cx="8229600" cy="1143000"/>
          </a:xfrm>
        </p:spPr>
        <p:txBody>
          <a:bodyPr/>
          <a:lstStyle/>
          <a:p>
            <a:r>
              <a:rPr lang="en-GB" dirty="0"/>
              <a:t>Feedback from parents</a:t>
            </a:r>
          </a:p>
        </p:txBody>
      </p:sp>
      <p:sp>
        <p:nvSpPr>
          <p:cNvPr id="3" name="Content Placeholder 2"/>
          <p:cNvSpPr>
            <a:spLocks noGrp="1"/>
          </p:cNvSpPr>
          <p:nvPr>
            <p:ph sz="half" idx="1"/>
          </p:nvPr>
        </p:nvSpPr>
        <p:spPr>
          <a:xfrm>
            <a:off x="2855640" y="2152716"/>
            <a:ext cx="6264696" cy="2284396"/>
          </a:xfrm>
        </p:spPr>
        <p:txBody>
          <a:bodyPr/>
          <a:lstStyle/>
          <a:p>
            <a:pPr marL="0" indent="0">
              <a:buNone/>
            </a:pPr>
            <a:r>
              <a:rPr lang="en-GB" dirty="0"/>
              <a:t>"E shared his journal and had lots to say about the pictures. He also read his fantastic stories to us. We love this idea and it is great to see he is engaged writing stories."</a:t>
            </a:r>
          </a:p>
        </p:txBody>
      </p:sp>
      <p:pic>
        <p:nvPicPr>
          <p:cNvPr id="4" name="Picture 3"/>
          <p:cNvPicPr>
            <a:picLocks noChangeAspect="1"/>
          </p:cNvPicPr>
          <p:nvPr/>
        </p:nvPicPr>
        <p:blipFill>
          <a:blip r:embed="rId3"/>
          <a:stretch>
            <a:fillRect/>
          </a:stretch>
        </p:blipFill>
        <p:spPr>
          <a:xfrm>
            <a:off x="1963250" y="375677"/>
            <a:ext cx="3609145" cy="634039"/>
          </a:xfrm>
          <a:prstGeom prst="rect">
            <a:avLst/>
          </a:prstGeom>
        </p:spPr>
      </p:pic>
    </p:spTree>
    <p:extLst>
      <p:ext uri="{BB962C8B-B14F-4D97-AF65-F5344CB8AC3E}">
        <p14:creationId xmlns:p14="http://schemas.microsoft.com/office/powerpoint/2010/main" val="2285320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513" y="188640"/>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28560" y="673069"/>
            <a:ext cx="4484433" cy="646331"/>
          </a:xfrm>
          <a:prstGeom prst="rect">
            <a:avLst/>
          </a:prstGeom>
        </p:spPr>
        <p:txBody>
          <a:bodyPr wrap="none">
            <a:spAutoFit/>
          </a:bodyPr>
          <a:lstStyle/>
          <a:p>
            <a:r>
              <a:rPr lang="en-GB" sz="3600" dirty="0">
                <a:solidFill>
                  <a:prstClr val="black"/>
                </a:solidFill>
                <a:latin typeface="Calibri"/>
              </a:rPr>
              <a:t>Themes and influences</a:t>
            </a:r>
            <a:endParaRPr lang="en-GB" dirty="0">
              <a:solidFill>
                <a:prstClr val="black"/>
              </a:solidFill>
              <a:latin typeface="Calibri"/>
            </a:endParaRPr>
          </a:p>
        </p:txBody>
      </p:sp>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544" y="1412777"/>
            <a:ext cx="3456384" cy="305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0016" y="1412777"/>
            <a:ext cx="3238694" cy="3274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531197" y="4686945"/>
            <a:ext cx="4572000" cy="1569660"/>
          </a:xfrm>
          <a:prstGeom prst="rect">
            <a:avLst/>
          </a:prstGeom>
        </p:spPr>
        <p:txBody>
          <a:bodyPr>
            <a:spAutoFit/>
          </a:bodyPr>
          <a:lstStyle/>
          <a:p>
            <a:pPr>
              <a:spcBef>
                <a:spcPct val="20000"/>
              </a:spcBef>
            </a:pPr>
            <a:r>
              <a:rPr lang="en-GB" sz="1600" dirty="0">
                <a:solidFill>
                  <a:prstClr val="black"/>
                </a:solidFill>
                <a:latin typeface="Calibri"/>
              </a:rPr>
              <a:t>“Seeing other people’s ideas for stories………helps children see new and creative possibilities. They use what they find, rearrange, alter, adapt ideas that other people have, for their own stories” BRUCE T (2007) </a:t>
            </a:r>
            <a:r>
              <a:rPr lang="en-GB" sz="1600" i="1" dirty="0">
                <a:solidFill>
                  <a:prstClr val="black"/>
                </a:solidFill>
                <a:latin typeface="Calibri"/>
              </a:rPr>
              <a:t>Cultivating Creativity in Babies, Toddlers and Young Children </a:t>
            </a:r>
            <a:r>
              <a:rPr lang="en-GB" sz="1600" dirty="0">
                <a:solidFill>
                  <a:prstClr val="black"/>
                </a:solidFill>
                <a:latin typeface="Calibri"/>
              </a:rPr>
              <a:t>p.68</a:t>
            </a:r>
            <a:endParaRPr lang="en-GB" sz="1600" i="1" dirty="0">
              <a:solidFill>
                <a:prstClr val="black"/>
              </a:solidFill>
              <a:latin typeface="Calibri"/>
            </a:endParaRPr>
          </a:p>
        </p:txBody>
      </p:sp>
    </p:spTree>
    <p:extLst>
      <p:ext uri="{BB962C8B-B14F-4D97-AF65-F5344CB8AC3E}">
        <p14:creationId xmlns:p14="http://schemas.microsoft.com/office/powerpoint/2010/main" val="388196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513" y="188640"/>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143672" y="908721"/>
            <a:ext cx="6408712" cy="646331"/>
          </a:xfrm>
          <a:prstGeom prst="rect">
            <a:avLst/>
          </a:prstGeom>
        </p:spPr>
        <p:txBody>
          <a:bodyPr wrap="square">
            <a:spAutoFit/>
          </a:bodyPr>
          <a:lstStyle/>
          <a:p>
            <a:r>
              <a:rPr lang="en-GB" sz="3600" dirty="0">
                <a:solidFill>
                  <a:prstClr val="black"/>
                </a:solidFill>
                <a:latin typeface="Calibri"/>
              </a:rPr>
              <a:t>Managing feelings and emotions</a:t>
            </a:r>
            <a:endParaRPr lang="en-GB" dirty="0">
              <a:solidFill>
                <a:prstClr val="black"/>
              </a:solidFill>
              <a:latin typeface="Calibri"/>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45902" t="52807" r="3909" b="4875"/>
          <a:stretch/>
        </p:blipFill>
        <p:spPr>
          <a:xfrm rot="16200000">
            <a:off x="1851008" y="1324112"/>
            <a:ext cx="2436855" cy="2902216"/>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3166" t="4035" r="48417" b="54035"/>
          <a:stretch/>
        </p:blipFill>
        <p:spPr>
          <a:xfrm rot="5400000">
            <a:off x="4868908" y="1815130"/>
            <a:ext cx="2350840" cy="2875548"/>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3166" t="2281" r="26212" b="53684"/>
          <a:stretch/>
        </p:blipFill>
        <p:spPr>
          <a:xfrm rot="5400000">
            <a:off x="7277565" y="1722847"/>
            <a:ext cx="3429000" cy="3019927"/>
          </a:xfrm>
          <a:prstGeom prst="rect">
            <a:avLst/>
          </a:prstGeom>
        </p:spPr>
      </p:pic>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l="3985" t="2105" r="41150" b="58061"/>
          <a:stretch/>
        </p:blipFill>
        <p:spPr>
          <a:xfrm rot="5400000">
            <a:off x="1737468" y="4160106"/>
            <a:ext cx="2663939" cy="2731851"/>
          </a:xfrm>
          <a:prstGeom prst="rect">
            <a:avLst/>
          </a:prstGeom>
        </p:spPr>
      </p:pic>
      <p:sp>
        <p:nvSpPr>
          <p:cNvPr id="9" name="Rectangle 8"/>
          <p:cNvSpPr/>
          <p:nvPr/>
        </p:nvSpPr>
        <p:spPr>
          <a:xfrm>
            <a:off x="4750678" y="4947309"/>
            <a:ext cx="5256584" cy="1791260"/>
          </a:xfrm>
          <a:prstGeom prst="rect">
            <a:avLst/>
          </a:prstGeom>
        </p:spPr>
        <p:txBody>
          <a:bodyPr wrap="square">
            <a:spAutoFit/>
          </a:bodyPr>
          <a:lstStyle/>
          <a:p>
            <a:pPr>
              <a:lnSpc>
                <a:spcPct val="115000"/>
              </a:lnSpc>
            </a:pPr>
            <a:r>
              <a:rPr lang="en-GB" sz="1600" i="1" dirty="0">
                <a:solidFill>
                  <a:srgbClr val="000000"/>
                </a:solidFill>
                <a:latin typeface="Times New Roman"/>
                <a:cs typeface="Times New Roman"/>
              </a:rPr>
              <a:t>“Picking through the pieces of what the world throws at them the children seek out their own meanings and understanding through the tools at their disposal-play and acting out-crafting their scenarios with great care.” </a:t>
            </a:r>
            <a:r>
              <a:rPr lang="en-GB" sz="1600" dirty="0">
                <a:solidFill>
                  <a:srgbClr val="000000"/>
                </a:solidFill>
                <a:latin typeface="Times New Roman"/>
                <a:cs typeface="Times New Roman"/>
              </a:rPr>
              <a:t>Lee, T (2003) </a:t>
            </a:r>
            <a:r>
              <a:rPr lang="en-GB" sz="1600" i="1" dirty="0">
                <a:solidFill>
                  <a:srgbClr val="000000"/>
                </a:solidFill>
                <a:latin typeface="Times New Roman"/>
                <a:cs typeface="Times New Roman"/>
              </a:rPr>
              <a:t>The theatre of three to fives, a society in miniature, </a:t>
            </a:r>
            <a:r>
              <a:rPr lang="en-GB" sz="1600" dirty="0">
                <a:solidFill>
                  <a:srgbClr val="000000"/>
                </a:solidFill>
                <a:latin typeface="Times New Roman"/>
                <a:cs typeface="Times New Roman"/>
              </a:rPr>
              <a:t>The Journal of National Drama.</a:t>
            </a:r>
            <a:endParaRPr lang="en-GB" sz="1600" dirty="0">
              <a:solidFill>
                <a:prstClr val="black"/>
              </a:solidFill>
              <a:latin typeface="Calibri"/>
              <a:ea typeface="Calibri"/>
              <a:cs typeface="Times New Roman"/>
            </a:endParaRPr>
          </a:p>
        </p:txBody>
      </p:sp>
    </p:spTree>
    <p:extLst>
      <p:ext uri="{BB962C8B-B14F-4D97-AF65-F5344CB8AC3E}">
        <p14:creationId xmlns:p14="http://schemas.microsoft.com/office/powerpoint/2010/main" val="557117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GB" sz="3200" dirty="0"/>
            </a:br>
            <a:r>
              <a:rPr lang="en-GB" sz="3200" dirty="0"/>
              <a:t>Children with English as an Additional Language </a:t>
            </a: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63762" y="1582851"/>
            <a:ext cx="4212701" cy="2188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7231" y="218395"/>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5149" t="12434" r="72054" b="54562"/>
          <a:stretch/>
        </p:blipFill>
        <p:spPr>
          <a:xfrm rot="5400000">
            <a:off x="7440012" y="790826"/>
            <a:ext cx="1874386" cy="3832734"/>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l="69257" t="2456" r="5149" b="53859"/>
          <a:stretch/>
        </p:blipFill>
        <p:spPr>
          <a:xfrm rot="16200000">
            <a:off x="5040359" y="2640743"/>
            <a:ext cx="1872208" cy="4513451"/>
          </a:xfrm>
          <a:prstGeom prst="rect">
            <a:avLst/>
          </a:prstGeom>
        </p:spPr>
      </p:pic>
    </p:spTree>
    <p:extLst>
      <p:ext uri="{BB962C8B-B14F-4D97-AF65-F5344CB8AC3E}">
        <p14:creationId xmlns:p14="http://schemas.microsoft.com/office/powerpoint/2010/main" val="455404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12789"/>
            <a:ext cx="8229600" cy="1143000"/>
          </a:xfrm>
        </p:spPr>
        <p:txBody>
          <a:bodyPr/>
          <a:lstStyle/>
          <a:p>
            <a:r>
              <a:rPr lang="en-GB" dirty="0"/>
              <a:t>Wow moments</a:t>
            </a:r>
          </a:p>
        </p:txBody>
      </p:sp>
      <p:sp>
        <p:nvSpPr>
          <p:cNvPr id="3" name="Content Placeholder 2"/>
          <p:cNvSpPr>
            <a:spLocks noGrp="1"/>
          </p:cNvSpPr>
          <p:nvPr>
            <p:ph sz="half" idx="1"/>
          </p:nvPr>
        </p:nvSpPr>
        <p:spPr/>
        <p:txBody>
          <a:bodyPr>
            <a:normAutofit fontScale="92500" lnSpcReduction="20000"/>
          </a:bodyPr>
          <a:lstStyle/>
          <a:p>
            <a:pPr marL="0" indent="0">
              <a:buNone/>
            </a:pPr>
            <a:r>
              <a:rPr lang="en-GB" sz="2000" dirty="0"/>
              <a:t>E has English as An Additional Language and has a place in our SSC. He had attended Nursery School for about 10 months and had never volunteered to tell a story before. However one day when asked he said “yep” He thought long and hard and initially I couldn’t understand the first words he said but then he began with the words “A white horse.” I clarified that this was the beginning of his story and he nodded and then began a list type story which was directly linked to his favourite story and one of our core books “Brown Bear, Brown Bear What Do You See?”</a:t>
            </a:r>
          </a:p>
          <a:p>
            <a:pPr marL="0" indent="0">
              <a:buNone/>
            </a:pPr>
            <a:r>
              <a:rPr lang="en-GB" sz="2000" dirty="0"/>
              <a:t>This really was a wow moment! E chose to be the title character in his story when we acted it out and the number of roles in his story meant that a lot of his peers were involved. It was lovely feeding back to his mum this significant step.</a:t>
            </a:r>
          </a:p>
          <a:p>
            <a:pPr marL="0" indent="0">
              <a:buNone/>
            </a:pPr>
            <a:endParaRPr lang="en-GB" dirty="0"/>
          </a:p>
        </p:txBody>
      </p:sp>
      <p:pic>
        <p:nvPicPr>
          <p:cNvPr id="5" name="Content Placeholder 4"/>
          <p:cNvPicPr>
            <a:picLocks noGrp="1" noChangeAspect="1"/>
          </p:cNvPicPr>
          <p:nvPr>
            <p:ph sz="half" idx="2"/>
          </p:nvPr>
        </p:nvPicPr>
        <p:blipFill>
          <a:blip r:embed="rId3"/>
          <a:stretch>
            <a:fillRect/>
          </a:stretch>
        </p:blipFill>
        <p:spPr>
          <a:xfrm>
            <a:off x="6505810" y="1726348"/>
            <a:ext cx="3371380" cy="4273666"/>
          </a:xfrm>
          <a:prstGeom prst="rect">
            <a:avLst/>
          </a:prstGeom>
        </p:spPr>
      </p:pic>
      <p:pic>
        <p:nvPicPr>
          <p:cNvPr id="4" name="Picture 3"/>
          <p:cNvPicPr>
            <a:picLocks noChangeAspect="1"/>
          </p:cNvPicPr>
          <p:nvPr/>
        </p:nvPicPr>
        <p:blipFill>
          <a:blip r:embed="rId4"/>
          <a:stretch>
            <a:fillRect/>
          </a:stretch>
        </p:blipFill>
        <p:spPr>
          <a:xfrm>
            <a:off x="1703513" y="195771"/>
            <a:ext cx="3609145" cy="634039"/>
          </a:xfrm>
          <a:prstGeom prst="rect">
            <a:avLst/>
          </a:prstGeom>
        </p:spPr>
      </p:pic>
    </p:spTree>
    <p:extLst>
      <p:ext uri="{BB962C8B-B14F-4D97-AF65-F5344CB8AC3E}">
        <p14:creationId xmlns:p14="http://schemas.microsoft.com/office/powerpoint/2010/main" val="2877117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sz="3600" dirty="0"/>
            </a:br>
            <a:r>
              <a:rPr lang="en-GB" sz="3600" dirty="0"/>
              <a:t>Children with Special Educational Needs</a:t>
            </a:r>
          </a:p>
        </p:txBody>
      </p:sp>
      <p:pic>
        <p:nvPicPr>
          <p:cNvPr id="2050"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094" t="4947"/>
          <a:stretch/>
        </p:blipFill>
        <p:spPr bwMode="auto">
          <a:xfrm>
            <a:off x="4858871" y="3316941"/>
            <a:ext cx="5334525" cy="2053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296657" y="107666"/>
            <a:ext cx="1944216" cy="4842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9347" y="188640"/>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960096" y="1844824"/>
            <a:ext cx="3312368" cy="923330"/>
          </a:xfrm>
          <a:prstGeom prst="rect">
            <a:avLst/>
          </a:prstGeom>
          <a:noFill/>
        </p:spPr>
        <p:txBody>
          <a:bodyPr wrap="square" rtlCol="0">
            <a:spAutoFit/>
          </a:bodyPr>
          <a:lstStyle/>
          <a:p>
            <a:pPr>
              <a:defRPr/>
            </a:pPr>
            <a:r>
              <a:rPr lang="en-GB" dirty="0">
                <a:solidFill>
                  <a:prstClr val="black"/>
                </a:solidFill>
                <a:latin typeface="Calibri"/>
              </a:rPr>
              <a:t>Jan was excited to see his name written. He then sang the age old chant of the playground. </a:t>
            </a:r>
          </a:p>
        </p:txBody>
      </p:sp>
      <p:sp>
        <p:nvSpPr>
          <p:cNvPr id="4" name="TextBox 3"/>
          <p:cNvSpPr txBox="1"/>
          <p:nvPr/>
        </p:nvSpPr>
        <p:spPr>
          <a:xfrm>
            <a:off x="1847530" y="3933057"/>
            <a:ext cx="2952327" cy="2031325"/>
          </a:xfrm>
          <a:prstGeom prst="rect">
            <a:avLst/>
          </a:prstGeom>
          <a:noFill/>
        </p:spPr>
        <p:txBody>
          <a:bodyPr wrap="square" rtlCol="0">
            <a:spAutoFit/>
          </a:bodyPr>
          <a:lstStyle/>
          <a:p>
            <a:pPr>
              <a:defRPr/>
            </a:pPr>
            <a:r>
              <a:rPr lang="en-GB" dirty="0">
                <a:solidFill>
                  <a:prstClr val="black"/>
                </a:solidFill>
                <a:latin typeface="Calibri"/>
              </a:rPr>
              <a:t>Vanessa was also excited to see her name and after gesturing then pointed and said “me.” The adult read back what had been written and Vanessa’s continued to respond as the adult scribed. </a:t>
            </a:r>
          </a:p>
        </p:txBody>
      </p:sp>
    </p:spTree>
    <p:extLst>
      <p:ext uri="{BB962C8B-B14F-4D97-AF65-F5344CB8AC3E}">
        <p14:creationId xmlns:p14="http://schemas.microsoft.com/office/powerpoint/2010/main" val="891595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1390" y="246816"/>
            <a:ext cx="8229600" cy="1165961"/>
          </a:xfrm>
        </p:spPr>
        <p:txBody>
          <a:bodyPr>
            <a:normAutofit fontScale="90000"/>
          </a:bodyPr>
          <a:lstStyle/>
          <a:p>
            <a:br>
              <a:rPr lang="en-GB" dirty="0"/>
            </a:br>
            <a:r>
              <a:rPr lang="en-GB" dirty="0"/>
              <a:t>Meaningful Writing</a:t>
            </a: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625" y="1913351"/>
            <a:ext cx="1802329" cy="240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786215" y="5045527"/>
            <a:ext cx="8431554" cy="1685077"/>
          </a:xfrm>
          <a:prstGeom prst="rect">
            <a:avLst/>
          </a:prstGeom>
        </p:spPr>
        <p:txBody>
          <a:bodyPr wrap="square">
            <a:spAutoFit/>
          </a:bodyPr>
          <a:lstStyle/>
          <a:p>
            <a:pPr>
              <a:lnSpc>
                <a:spcPct val="115000"/>
              </a:lnSpc>
            </a:pPr>
            <a:r>
              <a:rPr lang="en-GB" i="1" dirty="0">
                <a:solidFill>
                  <a:srgbClr val="000000"/>
                </a:solidFill>
                <a:latin typeface="Times New Roman"/>
                <a:cs typeface="Times New Roman"/>
              </a:rPr>
              <a:t>“In Helicopter Stories, the thing that is most precious to the child, their story is written as they watch. They witness first-hand how writing captures their words and perceive how ingenious mark making is. Often they become self-motivated and find their own way to explore the connection between the spoken and written word that is such a vital part of early literacy.” </a:t>
            </a:r>
            <a:r>
              <a:rPr lang="en-GB" dirty="0">
                <a:solidFill>
                  <a:srgbClr val="000000"/>
                </a:solidFill>
                <a:latin typeface="Times New Roman"/>
                <a:cs typeface="Times New Roman"/>
              </a:rPr>
              <a:t>Lee, T, </a:t>
            </a:r>
            <a:r>
              <a:rPr lang="en-GB" i="1" dirty="0">
                <a:solidFill>
                  <a:srgbClr val="000000"/>
                </a:solidFill>
                <a:latin typeface="Times New Roman"/>
                <a:cs typeface="Times New Roman"/>
              </a:rPr>
              <a:t>Drama, </a:t>
            </a:r>
            <a:r>
              <a:rPr lang="en-GB" dirty="0">
                <a:solidFill>
                  <a:srgbClr val="000000"/>
                </a:solidFill>
                <a:latin typeface="Times New Roman"/>
                <a:cs typeface="Times New Roman"/>
              </a:rPr>
              <a:t>Teach Primary Issue 9.6</a:t>
            </a:r>
            <a:endParaRPr lang="en-GB" sz="1600" dirty="0">
              <a:solidFill>
                <a:prstClr val="black"/>
              </a:solidFill>
              <a:latin typeface="Calibri"/>
              <a:ea typeface="Calibri"/>
              <a:cs typeface="Times New Roman"/>
            </a:endParaRPr>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1505" y="233906"/>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a:stretch>
            <a:fillRect/>
          </a:stretch>
        </p:blipFill>
        <p:spPr>
          <a:xfrm>
            <a:off x="5159897" y="1689966"/>
            <a:ext cx="4377537" cy="3283153"/>
          </a:xfrm>
          <a:prstGeom prst="rect">
            <a:avLst/>
          </a:prstGeom>
        </p:spPr>
      </p:pic>
    </p:spTree>
    <p:extLst>
      <p:ext uri="{BB962C8B-B14F-4D97-AF65-F5344CB8AC3E}">
        <p14:creationId xmlns:p14="http://schemas.microsoft.com/office/powerpoint/2010/main" val="402451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63552" y="4869161"/>
            <a:ext cx="7920880" cy="1200329"/>
          </a:xfrm>
          <a:prstGeom prst="rect">
            <a:avLst/>
          </a:prstGeom>
          <a:noFill/>
        </p:spPr>
        <p:txBody>
          <a:bodyPr wrap="square" rtlCol="0">
            <a:spAutoFit/>
          </a:bodyPr>
          <a:lstStyle/>
          <a:p>
            <a:pPr algn="ctr"/>
            <a:r>
              <a:rPr lang="en-GB" sz="2400" dirty="0">
                <a:solidFill>
                  <a:prstClr val="black"/>
                </a:solidFill>
                <a:latin typeface="Calibri Light" panose="020F0302020204030204"/>
              </a:rPr>
              <a:t>Children gain many skills performing in front of others. These key skills can impact on the children; developing their confidence, adaptability and self-awareness</a:t>
            </a:r>
            <a:endParaRPr lang="en-GB" sz="2400" dirty="0">
              <a:solidFill>
                <a:prstClr val="black"/>
              </a:solidFill>
              <a:latin typeface="Calibri"/>
            </a:endParaRPr>
          </a:p>
        </p:txBody>
      </p:sp>
      <p:pic>
        <p:nvPicPr>
          <p:cNvPr id="10" name="Picture 9"/>
          <p:cNvPicPr>
            <a:picLocks noChangeAspect="1"/>
          </p:cNvPicPr>
          <p:nvPr/>
        </p:nvPicPr>
        <p:blipFill rotWithShape="1">
          <a:blip r:embed="rId3"/>
          <a:srcRect l="18113" b="2116"/>
          <a:stretch/>
        </p:blipFill>
        <p:spPr>
          <a:xfrm>
            <a:off x="4020967" y="548680"/>
            <a:ext cx="4438099" cy="3974360"/>
          </a:xfrm>
          <a:prstGeom prst="rect">
            <a:avLst/>
          </a:prstGeom>
        </p:spPr>
      </p:pic>
    </p:spTree>
    <p:extLst>
      <p:ext uri="{BB962C8B-B14F-4D97-AF65-F5344CB8AC3E}">
        <p14:creationId xmlns:p14="http://schemas.microsoft.com/office/powerpoint/2010/main" val="1741924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75521" y="836712"/>
            <a:ext cx="8714475" cy="4824536"/>
          </a:xfrm>
          <a:prstGeom prst="rect">
            <a:avLst/>
          </a:prstGeom>
        </p:spPr>
      </p:pic>
    </p:spTree>
    <p:extLst>
      <p:ext uri="{BB962C8B-B14F-4D97-AF65-F5344CB8AC3E}">
        <p14:creationId xmlns:p14="http://schemas.microsoft.com/office/powerpoint/2010/main" val="2681575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5800" y="4733453"/>
            <a:ext cx="8229600" cy="1224135"/>
          </a:xfrm>
        </p:spPr>
        <p:txBody>
          <a:bodyPr>
            <a:normAutofit fontScale="90000"/>
          </a:bodyPr>
          <a:lstStyle/>
          <a:p>
            <a:br>
              <a:rPr lang="en-GB" dirty="0"/>
            </a:br>
            <a:r>
              <a:rPr lang="en-GB" dirty="0"/>
              <a:t>Our Story</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985" y="1023476"/>
            <a:ext cx="3617639" cy="2487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917" y="188640"/>
            <a:ext cx="3603625"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5"/>
          <a:stretch>
            <a:fillRect/>
          </a:stretch>
        </p:blipFill>
        <p:spPr>
          <a:xfrm>
            <a:off x="5749705" y="181337"/>
            <a:ext cx="4809524" cy="4314286"/>
          </a:xfrm>
          <a:prstGeom prst="rect">
            <a:avLst/>
          </a:prstGeom>
        </p:spPr>
      </p:pic>
      <p:pic>
        <p:nvPicPr>
          <p:cNvPr id="3074"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2279576" y="3717032"/>
            <a:ext cx="4526332" cy="2813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143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615502" y="692696"/>
            <a:ext cx="8832981" cy="4968552"/>
          </a:xfrm>
          <a:prstGeom prst="rect">
            <a:avLst/>
          </a:prstGeom>
        </p:spPr>
      </p:pic>
    </p:spTree>
    <p:extLst>
      <p:ext uri="{BB962C8B-B14F-4D97-AF65-F5344CB8AC3E}">
        <p14:creationId xmlns:p14="http://schemas.microsoft.com/office/powerpoint/2010/main" val="267999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0" y="260648"/>
            <a:ext cx="8424936" cy="1631216"/>
          </a:xfrm>
          <a:prstGeom prst="rect">
            <a:avLst/>
          </a:prstGeom>
        </p:spPr>
        <p:txBody>
          <a:bodyPr wrap="square">
            <a:spAutoFit/>
          </a:bodyPr>
          <a:lstStyle/>
          <a:p>
            <a:pPr algn="ctr">
              <a:defRPr/>
            </a:pPr>
            <a:r>
              <a:rPr lang="en-GB" sz="3600" kern="0" dirty="0">
                <a:solidFill>
                  <a:prstClr val="black"/>
                </a:solidFill>
                <a:latin typeface="Calibri Light" panose="020F0302020204030204"/>
              </a:rPr>
              <a:t>Show curiosity and interest in other’s actions. </a:t>
            </a:r>
          </a:p>
          <a:p>
            <a:pPr algn="ctr">
              <a:defRPr/>
            </a:pPr>
            <a:r>
              <a:rPr lang="en-GB" sz="2800" kern="0" dirty="0">
                <a:solidFill>
                  <a:prstClr val="black"/>
                </a:solidFill>
                <a:latin typeface="Calibri Light" panose="020F0302020204030204"/>
              </a:rPr>
              <a:t>Be an audience and show appreciation</a:t>
            </a:r>
            <a:endParaRPr lang="en-GB" sz="2800" kern="0" dirty="0">
              <a:solidFill>
                <a:sysClr val="windowText" lastClr="000000"/>
              </a:solidFill>
              <a:latin typeface="Calibri"/>
            </a:endParaRPr>
          </a:p>
        </p:txBody>
      </p:sp>
      <p:pic>
        <p:nvPicPr>
          <p:cNvPr id="3" name="Picture 2"/>
          <p:cNvPicPr>
            <a:picLocks noChangeAspect="1"/>
          </p:cNvPicPr>
          <p:nvPr/>
        </p:nvPicPr>
        <p:blipFill rotWithShape="1">
          <a:blip r:embed="rId3"/>
          <a:srcRect l="26758" t="23048" r="9854" b="2437"/>
          <a:stretch/>
        </p:blipFill>
        <p:spPr>
          <a:xfrm>
            <a:off x="2135560" y="2000489"/>
            <a:ext cx="2880320" cy="4512503"/>
          </a:xfrm>
          <a:prstGeom prst="rect">
            <a:avLst/>
          </a:prstGeom>
        </p:spPr>
      </p:pic>
      <p:pic>
        <p:nvPicPr>
          <p:cNvPr id="4" name="Picture 3"/>
          <p:cNvPicPr>
            <a:picLocks noChangeAspect="1"/>
          </p:cNvPicPr>
          <p:nvPr/>
        </p:nvPicPr>
        <p:blipFill rotWithShape="1">
          <a:blip r:embed="rId4"/>
          <a:srcRect r="2854" b="46692"/>
          <a:stretch/>
        </p:blipFill>
        <p:spPr>
          <a:xfrm>
            <a:off x="5375921" y="2852936"/>
            <a:ext cx="5121911" cy="2107972"/>
          </a:xfrm>
          <a:prstGeom prst="rect">
            <a:avLst/>
          </a:prstGeom>
        </p:spPr>
      </p:pic>
    </p:spTree>
    <p:extLst>
      <p:ext uri="{BB962C8B-B14F-4D97-AF65-F5344CB8AC3E}">
        <p14:creationId xmlns:p14="http://schemas.microsoft.com/office/powerpoint/2010/main" val="1270155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404665"/>
            <a:ext cx="8136904" cy="646331"/>
          </a:xfrm>
          <a:prstGeom prst="rect">
            <a:avLst/>
          </a:prstGeom>
        </p:spPr>
        <p:txBody>
          <a:bodyPr wrap="square">
            <a:spAutoFit/>
          </a:bodyPr>
          <a:lstStyle/>
          <a:p>
            <a:pPr algn="ctr">
              <a:defRPr/>
            </a:pPr>
            <a:r>
              <a:rPr lang="en-GB" sz="3600" kern="0" dirty="0">
                <a:solidFill>
                  <a:prstClr val="black"/>
                </a:solidFill>
                <a:latin typeface="Calibri Light" panose="020F0302020204030204"/>
              </a:rPr>
              <a:t>Working together for a common goal</a:t>
            </a:r>
            <a:endParaRPr lang="en-GB" sz="3600" kern="0" dirty="0">
              <a:solidFill>
                <a:sysClr val="windowText" lastClr="000000"/>
              </a:solidFill>
              <a:latin typeface="Calibri"/>
            </a:endParaRPr>
          </a:p>
        </p:txBody>
      </p:sp>
      <p:pic>
        <p:nvPicPr>
          <p:cNvPr id="4" name="Picture 3"/>
          <p:cNvPicPr>
            <a:picLocks noChangeAspect="1"/>
          </p:cNvPicPr>
          <p:nvPr/>
        </p:nvPicPr>
        <p:blipFill rotWithShape="1">
          <a:blip r:embed="rId3"/>
          <a:srcRect l="38121" b="18322"/>
          <a:stretch/>
        </p:blipFill>
        <p:spPr>
          <a:xfrm>
            <a:off x="4504559" y="1316425"/>
            <a:ext cx="3110874" cy="3079664"/>
          </a:xfrm>
          <a:prstGeom prst="rect">
            <a:avLst/>
          </a:prstGeom>
        </p:spPr>
      </p:pic>
      <p:sp>
        <p:nvSpPr>
          <p:cNvPr id="6" name="Rectangle 5"/>
          <p:cNvSpPr/>
          <p:nvPr/>
        </p:nvSpPr>
        <p:spPr>
          <a:xfrm>
            <a:off x="4040741" y="4653136"/>
            <a:ext cx="4038510" cy="757130"/>
          </a:xfrm>
          <a:prstGeom prst="rect">
            <a:avLst/>
          </a:prstGeom>
        </p:spPr>
        <p:txBody>
          <a:bodyPr wrap="square">
            <a:spAutoFit/>
          </a:bodyPr>
          <a:lstStyle/>
          <a:p>
            <a:pPr algn="ctr">
              <a:lnSpc>
                <a:spcPct val="90000"/>
              </a:lnSpc>
              <a:spcBef>
                <a:spcPts val="1000"/>
              </a:spcBef>
              <a:defRPr/>
            </a:pPr>
            <a:r>
              <a:rPr lang="en-GB" sz="2400" b="1" kern="0" dirty="0">
                <a:solidFill>
                  <a:prstClr val="black"/>
                </a:solidFill>
                <a:latin typeface="Calibri"/>
              </a:rPr>
              <a:t>Have the confidence to be adaptable and problem solve</a:t>
            </a:r>
          </a:p>
        </p:txBody>
      </p:sp>
    </p:spTree>
    <p:extLst>
      <p:ext uri="{BB962C8B-B14F-4D97-AF65-F5344CB8AC3E}">
        <p14:creationId xmlns:p14="http://schemas.microsoft.com/office/powerpoint/2010/main" val="2070943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Callout 1"/>
          <p:cNvSpPr/>
          <p:nvPr/>
        </p:nvSpPr>
        <p:spPr>
          <a:xfrm>
            <a:off x="1659815" y="733453"/>
            <a:ext cx="4995991" cy="2483063"/>
          </a:xfrm>
          <a:prstGeom prst="wedgeEllipseCallout">
            <a:avLst>
              <a:gd name="adj1" fmla="val 46885"/>
              <a:gd name="adj2" fmla="val 5451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20000"/>
              </a:spcBef>
              <a:defRPr/>
            </a:pPr>
            <a:r>
              <a:rPr lang="en-GB" sz="1600" dirty="0">
                <a:solidFill>
                  <a:prstClr val="black"/>
                </a:solidFill>
                <a:latin typeface="Calibri"/>
              </a:rPr>
              <a:t>Stories are developing with more variation now. As soon as our books are out children come to tell stories and  understand what it’s all about</a:t>
            </a:r>
          </a:p>
          <a:p>
            <a:pPr>
              <a:spcBef>
                <a:spcPct val="20000"/>
              </a:spcBef>
              <a:defRPr/>
            </a:pPr>
            <a:r>
              <a:rPr lang="en-GB" sz="1600" dirty="0">
                <a:solidFill>
                  <a:prstClr val="black"/>
                </a:solidFill>
                <a:latin typeface="Calibri"/>
              </a:rPr>
              <a:t>Children with EAL want to contribute using their emergent language and are joining in the acting</a:t>
            </a:r>
          </a:p>
        </p:txBody>
      </p:sp>
      <p:sp>
        <p:nvSpPr>
          <p:cNvPr id="3" name="Oval Callout 2"/>
          <p:cNvSpPr/>
          <p:nvPr/>
        </p:nvSpPr>
        <p:spPr>
          <a:xfrm>
            <a:off x="1703512" y="3344055"/>
            <a:ext cx="4032448" cy="3098939"/>
          </a:xfrm>
          <a:prstGeom prst="wedgeEllipseCallout">
            <a:avLst>
              <a:gd name="adj1" fmla="val 56656"/>
              <a:gd name="adj2" fmla="val -4772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20000"/>
              </a:spcBef>
              <a:defRPr/>
            </a:pPr>
            <a:endParaRPr lang="en-GB" sz="2700" dirty="0">
              <a:solidFill>
                <a:prstClr val="black"/>
              </a:solidFill>
              <a:latin typeface="Calibri"/>
            </a:endParaRPr>
          </a:p>
          <a:p>
            <a:pPr>
              <a:spcBef>
                <a:spcPct val="20000"/>
              </a:spcBef>
              <a:defRPr/>
            </a:pPr>
            <a:r>
              <a:rPr lang="en-GB" sz="1600" dirty="0">
                <a:solidFill>
                  <a:prstClr val="black"/>
                </a:solidFill>
                <a:latin typeface="Calibri"/>
              </a:rPr>
              <a:t> Children more now engaged with it.   They are picking up each others ideas. One child was away for 7 weeks,  came back, saw my book and said  “Thomas story” </a:t>
            </a:r>
          </a:p>
          <a:p>
            <a:pPr>
              <a:spcBef>
                <a:spcPct val="20000"/>
              </a:spcBef>
              <a:defRPr/>
            </a:pPr>
            <a:r>
              <a:rPr lang="en-GB" sz="1600" dirty="0">
                <a:solidFill>
                  <a:prstClr val="black"/>
                </a:solidFill>
                <a:latin typeface="Calibri"/>
              </a:rPr>
              <a:t>Elijah who took a very long time to settle is now telling stories every week. Children are getting braver to get up and act</a:t>
            </a:r>
          </a:p>
          <a:p>
            <a:pPr>
              <a:spcBef>
                <a:spcPct val="20000"/>
              </a:spcBef>
              <a:defRPr/>
            </a:pPr>
            <a:endParaRPr lang="en-GB" sz="2700" dirty="0">
              <a:solidFill>
                <a:prstClr val="black"/>
              </a:solidFill>
              <a:latin typeface="Calibri"/>
            </a:endParaRPr>
          </a:p>
        </p:txBody>
      </p:sp>
      <p:sp>
        <p:nvSpPr>
          <p:cNvPr id="7" name="Oval Callout 6"/>
          <p:cNvSpPr/>
          <p:nvPr/>
        </p:nvSpPr>
        <p:spPr>
          <a:xfrm>
            <a:off x="6934363" y="733453"/>
            <a:ext cx="3575068" cy="1800200"/>
          </a:xfrm>
          <a:prstGeom prst="wedgeEllipseCallout">
            <a:avLst>
              <a:gd name="adj1" fmla="val -57917"/>
              <a:gd name="adj2" fmla="val 7619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latin typeface="Calibri"/>
            </a:endParaRPr>
          </a:p>
        </p:txBody>
      </p:sp>
      <p:sp>
        <p:nvSpPr>
          <p:cNvPr id="10" name="Oval Callout 9"/>
          <p:cNvSpPr/>
          <p:nvPr/>
        </p:nvSpPr>
        <p:spPr>
          <a:xfrm>
            <a:off x="6096001" y="2945905"/>
            <a:ext cx="4580711" cy="3525797"/>
          </a:xfrm>
          <a:prstGeom prst="wedgeEllipseCallout">
            <a:avLst>
              <a:gd name="adj1" fmla="val -51291"/>
              <a:gd name="adj2" fmla="val -351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
        <p:nvSpPr>
          <p:cNvPr id="11" name="TextBox 10"/>
          <p:cNvSpPr txBox="1"/>
          <p:nvPr/>
        </p:nvSpPr>
        <p:spPr>
          <a:xfrm>
            <a:off x="6655805" y="3431528"/>
            <a:ext cx="3600400" cy="2554545"/>
          </a:xfrm>
          <a:prstGeom prst="rect">
            <a:avLst/>
          </a:prstGeom>
          <a:noFill/>
        </p:spPr>
        <p:txBody>
          <a:bodyPr wrap="square" rtlCol="0">
            <a:spAutoFit/>
          </a:bodyPr>
          <a:lstStyle/>
          <a:p>
            <a:pPr>
              <a:defRPr/>
            </a:pPr>
            <a:r>
              <a:rPr lang="en-GB" sz="1600" dirty="0">
                <a:solidFill>
                  <a:prstClr val="black"/>
                </a:solidFill>
                <a:latin typeface="Calibri"/>
              </a:rPr>
              <a:t>I was very apprehensive to start with as the initial training took place before I joined the school. I didn’t know how it would suit my group. I learnt from my colleagues modelling the approach and through reading Helicopters, Dragons and Princesses. Children are already wanting to tell stories, the growth in their self confidence and self esteem is incredible.</a:t>
            </a: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513" y="141314"/>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381620" y="947774"/>
            <a:ext cx="2680555" cy="1477328"/>
          </a:xfrm>
          <a:prstGeom prst="rect">
            <a:avLst/>
          </a:prstGeom>
          <a:noFill/>
        </p:spPr>
        <p:txBody>
          <a:bodyPr wrap="square" rtlCol="0">
            <a:spAutoFit/>
          </a:bodyPr>
          <a:lstStyle/>
          <a:p>
            <a:r>
              <a:rPr lang="en-GB" dirty="0">
                <a:solidFill>
                  <a:prstClr val="black"/>
                </a:solidFill>
                <a:latin typeface="Calibri"/>
              </a:rPr>
              <a:t>I have noticed that several of my children have begun to put on shows as part of their play using a carpet as a stage</a:t>
            </a:r>
          </a:p>
        </p:txBody>
      </p:sp>
    </p:spTree>
    <p:extLst>
      <p:ext uri="{BB962C8B-B14F-4D97-AF65-F5344CB8AC3E}">
        <p14:creationId xmlns:p14="http://schemas.microsoft.com/office/powerpoint/2010/main" val="915520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03513" y="188891"/>
            <a:ext cx="3609145" cy="627942"/>
          </a:xfrm>
          <a:prstGeom prst="rect">
            <a:avLst/>
          </a:prstGeom>
        </p:spPr>
      </p:pic>
      <p:sp>
        <p:nvSpPr>
          <p:cNvPr id="4" name="Rounded Rectangular Callout 3"/>
          <p:cNvSpPr/>
          <p:nvPr/>
        </p:nvSpPr>
        <p:spPr>
          <a:xfrm>
            <a:off x="1919536" y="1124744"/>
            <a:ext cx="4824536" cy="2088232"/>
          </a:xfrm>
          <a:prstGeom prst="wedgeRoundRectCallout">
            <a:avLst>
              <a:gd name="adj1" fmla="val -10341"/>
              <a:gd name="adj2" fmla="val 67974"/>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7" name="TextBox 6"/>
          <p:cNvSpPr txBox="1"/>
          <p:nvPr/>
        </p:nvSpPr>
        <p:spPr>
          <a:xfrm>
            <a:off x="2063552" y="1196753"/>
            <a:ext cx="4680520" cy="2031325"/>
          </a:xfrm>
          <a:prstGeom prst="rect">
            <a:avLst/>
          </a:prstGeom>
          <a:noFill/>
        </p:spPr>
        <p:txBody>
          <a:bodyPr wrap="square" rtlCol="0">
            <a:spAutoFit/>
          </a:bodyPr>
          <a:lstStyle/>
          <a:p>
            <a:r>
              <a:rPr lang="en-GB" dirty="0">
                <a:solidFill>
                  <a:prstClr val="black"/>
                </a:solidFill>
                <a:latin typeface="Calibri"/>
              </a:rPr>
              <a:t>I feel more confident now in scribing children’s stories and in supporting acting then out at group time. I have loved seeing progression in the children’s imagination and how they are joining words together to articulate the story they have thought of. When a new child tells a ‘story’ for the first time it is AMAZING!</a:t>
            </a:r>
          </a:p>
        </p:txBody>
      </p:sp>
      <p:sp>
        <p:nvSpPr>
          <p:cNvPr id="9" name="Rounded Rectangular Callout 8"/>
          <p:cNvSpPr/>
          <p:nvPr/>
        </p:nvSpPr>
        <p:spPr>
          <a:xfrm>
            <a:off x="6888088" y="476672"/>
            <a:ext cx="3384376" cy="2751405"/>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TextBox 9"/>
          <p:cNvSpPr txBox="1"/>
          <p:nvPr/>
        </p:nvSpPr>
        <p:spPr>
          <a:xfrm>
            <a:off x="7068108" y="698211"/>
            <a:ext cx="3024336" cy="2308324"/>
          </a:xfrm>
          <a:prstGeom prst="rect">
            <a:avLst/>
          </a:prstGeom>
          <a:noFill/>
        </p:spPr>
        <p:txBody>
          <a:bodyPr wrap="square" rtlCol="0">
            <a:spAutoFit/>
          </a:bodyPr>
          <a:lstStyle/>
          <a:p>
            <a:r>
              <a:rPr lang="en-GB" dirty="0">
                <a:solidFill>
                  <a:prstClr val="black"/>
                </a:solidFill>
                <a:latin typeface="Calibri"/>
              </a:rPr>
              <a:t>I was so scared of it to begin with, worried I was going to do it wrong but now I’m thinking next year I want to do that better, develop that part more, encourage this next step. It’s a journey I’m on with the children.</a:t>
            </a:r>
          </a:p>
        </p:txBody>
      </p:sp>
      <p:sp>
        <p:nvSpPr>
          <p:cNvPr id="11" name="Rounded Rectangular Callout 10"/>
          <p:cNvSpPr/>
          <p:nvPr/>
        </p:nvSpPr>
        <p:spPr>
          <a:xfrm>
            <a:off x="2639616" y="3600130"/>
            <a:ext cx="6480720" cy="2880320"/>
          </a:xfrm>
          <a:prstGeom prst="wedgeRoundRectCallout">
            <a:avLst>
              <a:gd name="adj1" fmla="val 71887"/>
              <a:gd name="adj2" fmla="val -382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28575">
                <a:solidFill>
                  <a:sysClr val="windowText" lastClr="000000"/>
                </a:solidFill>
              </a:ln>
              <a:solidFill>
                <a:prstClr val="white"/>
              </a:solidFill>
              <a:latin typeface="Calibri"/>
            </a:endParaRPr>
          </a:p>
        </p:txBody>
      </p:sp>
      <p:sp>
        <p:nvSpPr>
          <p:cNvPr id="12" name="TextBox 11"/>
          <p:cNvSpPr txBox="1"/>
          <p:nvPr/>
        </p:nvSpPr>
        <p:spPr>
          <a:xfrm>
            <a:off x="2639616" y="3747629"/>
            <a:ext cx="6264696" cy="2585323"/>
          </a:xfrm>
          <a:prstGeom prst="rect">
            <a:avLst/>
          </a:prstGeom>
          <a:noFill/>
        </p:spPr>
        <p:txBody>
          <a:bodyPr wrap="square" rtlCol="0">
            <a:spAutoFit/>
          </a:bodyPr>
          <a:lstStyle/>
          <a:p>
            <a:r>
              <a:rPr lang="en-GB" dirty="0">
                <a:solidFill>
                  <a:prstClr val="black"/>
                </a:solidFill>
                <a:latin typeface="Calibri"/>
              </a:rPr>
              <a:t>It has been interesting to see how story themes change over time depending on the cohort of children. Last year Zombie stories were very prominent with one child’s enthusiasm sowing the seed of this storyline with others. This year has been much more varied though Paw Patrol and dinosaurs have provided starting points for many children. It has been lovely to see one child respond to hearing the story of the 3 little pigs at home and bringing that into both his stories and Loose Parts play in the garden.</a:t>
            </a:r>
          </a:p>
        </p:txBody>
      </p:sp>
    </p:spTree>
    <p:extLst>
      <p:ext uri="{BB962C8B-B14F-4D97-AF65-F5344CB8AC3E}">
        <p14:creationId xmlns:p14="http://schemas.microsoft.com/office/powerpoint/2010/main" val="1656212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66" b="12225"/>
          <a:stretch/>
        </p:blipFill>
        <p:spPr>
          <a:xfrm>
            <a:off x="7703102" y="3655403"/>
            <a:ext cx="4195750" cy="2765775"/>
          </a:xfrm>
          <a:prstGeom prst="rect">
            <a:avLst/>
          </a:prstGeom>
        </p:spPr>
      </p:pic>
      <p:pic>
        <p:nvPicPr>
          <p:cNvPr id="6" name="Picture 5"/>
          <p:cNvPicPr>
            <a:picLocks noChangeAspect="1"/>
          </p:cNvPicPr>
          <p:nvPr/>
        </p:nvPicPr>
        <p:blipFill>
          <a:blip r:embed="rId4"/>
          <a:stretch>
            <a:fillRect/>
          </a:stretch>
        </p:blipFill>
        <p:spPr>
          <a:xfrm>
            <a:off x="5572235" y="495302"/>
            <a:ext cx="5107470" cy="3003616"/>
          </a:xfrm>
          <a:prstGeom prst="rect">
            <a:avLst/>
          </a:prstGeom>
        </p:spPr>
      </p:pic>
      <p:pic>
        <p:nvPicPr>
          <p:cNvPr id="7" name="Picture 6"/>
          <p:cNvPicPr>
            <a:picLocks noChangeAspect="1"/>
          </p:cNvPicPr>
          <p:nvPr/>
        </p:nvPicPr>
        <p:blipFill>
          <a:blip r:embed="rId5"/>
          <a:stretch>
            <a:fillRect/>
          </a:stretch>
        </p:blipFill>
        <p:spPr>
          <a:xfrm>
            <a:off x="3884035" y="3655403"/>
            <a:ext cx="3649007" cy="2765776"/>
          </a:xfrm>
          <a:prstGeom prst="rect">
            <a:avLst/>
          </a:prstGeom>
        </p:spPr>
      </p:pic>
      <p:pic>
        <p:nvPicPr>
          <p:cNvPr id="8" name="Picture 7"/>
          <p:cNvPicPr>
            <a:picLocks noChangeAspect="1"/>
          </p:cNvPicPr>
          <p:nvPr/>
        </p:nvPicPr>
        <p:blipFill>
          <a:blip r:embed="rId6"/>
          <a:stretch>
            <a:fillRect/>
          </a:stretch>
        </p:blipFill>
        <p:spPr>
          <a:xfrm>
            <a:off x="1233511" y="495301"/>
            <a:ext cx="4008153" cy="3003616"/>
          </a:xfrm>
          <a:prstGeom prst="rect">
            <a:avLst/>
          </a:prstGeom>
        </p:spPr>
      </p:pic>
      <p:pic>
        <p:nvPicPr>
          <p:cNvPr id="9" name="Picture 8"/>
          <p:cNvPicPr>
            <a:picLocks noChangeAspect="1"/>
          </p:cNvPicPr>
          <p:nvPr/>
        </p:nvPicPr>
        <p:blipFill>
          <a:blip r:embed="rId7"/>
          <a:stretch>
            <a:fillRect/>
          </a:stretch>
        </p:blipFill>
        <p:spPr>
          <a:xfrm>
            <a:off x="128225" y="3655402"/>
            <a:ext cx="3683565" cy="2765775"/>
          </a:xfrm>
          <a:prstGeom prst="rect">
            <a:avLst/>
          </a:prstGeom>
        </p:spPr>
      </p:pic>
      <p:pic>
        <p:nvPicPr>
          <p:cNvPr id="10" name="Picture 9"/>
          <p:cNvPicPr>
            <a:picLocks noChangeAspect="1"/>
          </p:cNvPicPr>
          <p:nvPr/>
        </p:nvPicPr>
        <p:blipFill>
          <a:blip r:embed="rId8"/>
          <a:stretch>
            <a:fillRect/>
          </a:stretch>
        </p:blipFill>
        <p:spPr>
          <a:xfrm>
            <a:off x="274890" y="178283"/>
            <a:ext cx="2812555" cy="494098"/>
          </a:xfrm>
          <a:prstGeom prst="rect">
            <a:avLst/>
          </a:prstGeom>
        </p:spPr>
      </p:pic>
    </p:spTree>
    <p:extLst>
      <p:ext uri="{BB962C8B-B14F-4D97-AF65-F5344CB8AC3E}">
        <p14:creationId xmlns:p14="http://schemas.microsoft.com/office/powerpoint/2010/main" val="811039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43672" y="5379026"/>
            <a:ext cx="6120680" cy="646331"/>
          </a:xfrm>
          <a:prstGeom prst="rect">
            <a:avLst/>
          </a:prstGeom>
          <a:noFill/>
        </p:spPr>
        <p:txBody>
          <a:bodyPr wrap="square" rtlCol="0">
            <a:spAutoFit/>
          </a:bodyPr>
          <a:lstStyle/>
          <a:p>
            <a:pPr algn="ctr"/>
            <a:r>
              <a:rPr lang="en-GB" sz="3600" dirty="0">
                <a:solidFill>
                  <a:prstClr val="black"/>
                </a:solidFill>
                <a:latin typeface="Calibri"/>
              </a:rPr>
              <a:t>Establishing Helicopter  Stories</a:t>
            </a:r>
          </a:p>
        </p:txBody>
      </p:sp>
      <p:pic>
        <p:nvPicPr>
          <p:cNvPr id="4" name="Picture 3"/>
          <p:cNvPicPr>
            <a:picLocks noChangeAspect="1"/>
          </p:cNvPicPr>
          <p:nvPr/>
        </p:nvPicPr>
        <p:blipFill>
          <a:blip r:embed="rId3"/>
          <a:stretch>
            <a:fillRect/>
          </a:stretch>
        </p:blipFill>
        <p:spPr>
          <a:xfrm>
            <a:off x="1699140" y="231661"/>
            <a:ext cx="3609145" cy="634039"/>
          </a:xfrm>
          <a:prstGeom prst="rect">
            <a:avLst/>
          </a:prstGeom>
        </p:spPr>
      </p:pic>
      <p:pic>
        <p:nvPicPr>
          <p:cNvPr id="5" name="Picture 4"/>
          <p:cNvPicPr>
            <a:picLocks noChangeAspect="1"/>
          </p:cNvPicPr>
          <p:nvPr/>
        </p:nvPicPr>
        <p:blipFill>
          <a:blip r:embed="rId4"/>
          <a:stretch>
            <a:fillRect/>
          </a:stretch>
        </p:blipFill>
        <p:spPr>
          <a:xfrm>
            <a:off x="3453205" y="2022440"/>
            <a:ext cx="4961798" cy="2688492"/>
          </a:xfrm>
          <a:prstGeom prst="rect">
            <a:avLst/>
          </a:prstGeom>
        </p:spPr>
      </p:pic>
    </p:spTree>
    <p:extLst>
      <p:ext uri="{BB962C8B-B14F-4D97-AF65-F5344CB8AC3E}">
        <p14:creationId xmlns:p14="http://schemas.microsoft.com/office/powerpoint/2010/main" val="381498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75521" y="188641"/>
            <a:ext cx="3609145" cy="634039"/>
          </a:xfrm>
          <a:prstGeom prst="rect">
            <a:avLst/>
          </a:prstGeom>
        </p:spPr>
      </p:pic>
      <p:sp>
        <p:nvSpPr>
          <p:cNvPr id="5" name="TextBox 4"/>
          <p:cNvSpPr txBox="1"/>
          <p:nvPr/>
        </p:nvSpPr>
        <p:spPr>
          <a:xfrm>
            <a:off x="6096000" y="339998"/>
            <a:ext cx="3744416" cy="523220"/>
          </a:xfrm>
          <a:prstGeom prst="rect">
            <a:avLst/>
          </a:prstGeom>
          <a:noFill/>
        </p:spPr>
        <p:txBody>
          <a:bodyPr wrap="square" rtlCol="0">
            <a:spAutoFit/>
          </a:bodyPr>
          <a:lstStyle/>
          <a:p>
            <a:r>
              <a:rPr lang="en-GB" sz="2800" dirty="0">
                <a:solidFill>
                  <a:prstClr val="black"/>
                </a:solidFill>
                <a:latin typeface="Calibri"/>
              </a:rPr>
              <a:t>Curriculum links………….</a:t>
            </a:r>
          </a:p>
        </p:txBody>
      </p:sp>
      <p:sp>
        <p:nvSpPr>
          <p:cNvPr id="6" name="TextBox 5"/>
          <p:cNvSpPr txBox="1"/>
          <p:nvPr/>
        </p:nvSpPr>
        <p:spPr>
          <a:xfrm>
            <a:off x="1751890" y="1174066"/>
            <a:ext cx="3105089" cy="2031325"/>
          </a:xfrm>
          <a:prstGeom prst="rect">
            <a:avLst/>
          </a:prstGeom>
          <a:noFill/>
        </p:spPr>
        <p:txBody>
          <a:bodyPr wrap="square" rtlCol="0">
            <a:spAutoFit/>
          </a:bodyPr>
          <a:lstStyle/>
          <a:p>
            <a:r>
              <a:rPr lang="en-GB" b="1" dirty="0">
                <a:solidFill>
                  <a:srgbClr val="7030A0"/>
                </a:solidFill>
                <a:latin typeface="Calibri"/>
              </a:rPr>
              <a:t>PSE</a:t>
            </a:r>
          </a:p>
          <a:p>
            <a:r>
              <a:rPr lang="en-GB" dirty="0">
                <a:solidFill>
                  <a:srgbClr val="7030A0"/>
                </a:solidFill>
                <a:latin typeface="Calibri"/>
              </a:rPr>
              <a:t>Talking about feelings and emotions</a:t>
            </a:r>
          </a:p>
          <a:p>
            <a:r>
              <a:rPr lang="en-GB" dirty="0">
                <a:solidFill>
                  <a:srgbClr val="7030A0"/>
                </a:solidFill>
                <a:latin typeface="Calibri"/>
              </a:rPr>
              <a:t>Confidence to act</a:t>
            </a:r>
          </a:p>
          <a:p>
            <a:r>
              <a:rPr lang="en-GB" dirty="0">
                <a:solidFill>
                  <a:srgbClr val="7030A0"/>
                </a:solidFill>
                <a:latin typeface="Calibri"/>
              </a:rPr>
              <a:t>Taking turns</a:t>
            </a:r>
          </a:p>
          <a:p>
            <a:r>
              <a:rPr lang="en-GB" dirty="0">
                <a:solidFill>
                  <a:srgbClr val="7030A0"/>
                </a:solidFill>
                <a:latin typeface="Calibri"/>
              </a:rPr>
              <a:t>Working within agreed expectations</a:t>
            </a:r>
          </a:p>
        </p:txBody>
      </p:sp>
      <p:sp>
        <p:nvSpPr>
          <p:cNvPr id="7" name="TextBox 6"/>
          <p:cNvSpPr txBox="1"/>
          <p:nvPr/>
        </p:nvSpPr>
        <p:spPr>
          <a:xfrm>
            <a:off x="4704217" y="3740258"/>
            <a:ext cx="3528392" cy="923330"/>
          </a:xfrm>
          <a:prstGeom prst="rect">
            <a:avLst/>
          </a:prstGeom>
          <a:noFill/>
        </p:spPr>
        <p:txBody>
          <a:bodyPr wrap="square" rtlCol="0">
            <a:spAutoFit/>
          </a:bodyPr>
          <a:lstStyle/>
          <a:p>
            <a:r>
              <a:rPr lang="en-GB" b="1" dirty="0">
                <a:solidFill>
                  <a:srgbClr val="FFC000"/>
                </a:solidFill>
                <a:latin typeface="Calibri"/>
              </a:rPr>
              <a:t>Maths</a:t>
            </a:r>
          </a:p>
          <a:p>
            <a:r>
              <a:rPr lang="en-GB" dirty="0">
                <a:solidFill>
                  <a:srgbClr val="FFC000"/>
                </a:solidFill>
                <a:latin typeface="Calibri"/>
              </a:rPr>
              <a:t>Use of mathematical language</a:t>
            </a:r>
          </a:p>
          <a:p>
            <a:r>
              <a:rPr lang="en-GB" dirty="0">
                <a:solidFill>
                  <a:srgbClr val="FFC000"/>
                </a:solidFill>
                <a:latin typeface="Calibri"/>
              </a:rPr>
              <a:t>Sequencing events</a:t>
            </a:r>
          </a:p>
        </p:txBody>
      </p:sp>
      <p:sp>
        <p:nvSpPr>
          <p:cNvPr id="8" name="TextBox 7"/>
          <p:cNvSpPr txBox="1"/>
          <p:nvPr/>
        </p:nvSpPr>
        <p:spPr>
          <a:xfrm>
            <a:off x="1651106" y="3330610"/>
            <a:ext cx="2952328" cy="3139321"/>
          </a:xfrm>
          <a:prstGeom prst="rect">
            <a:avLst/>
          </a:prstGeom>
          <a:noFill/>
        </p:spPr>
        <p:txBody>
          <a:bodyPr wrap="square" rtlCol="0">
            <a:spAutoFit/>
          </a:bodyPr>
          <a:lstStyle/>
          <a:p>
            <a:r>
              <a:rPr lang="en-GB" b="1" dirty="0">
                <a:solidFill>
                  <a:srgbClr val="92D050"/>
                </a:solidFill>
                <a:latin typeface="Calibri"/>
              </a:rPr>
              <a:t>Literacy</a:t>
            </a:r>
          </a:p>
          <a:p>
            <a:r>
              <a:rPr lang="en-GB" dirty="0">
                <a:solidFill>
                  <a:srgbClr val="92D050"/>
                </a:solidFill>
                <a:latin typeface="Calibri"/>
              </a:rPr>
              <a:t>Break the flow of speech into words</a:t>
            </a:r>
          </a:p>
          <a:p>
            <a:r>
              <a:rPr lang="en-GB" dirty="0">
                <a:solidFill>
                  <a:srgbClr val="92D050"/>
                </a:solidFill>
                <a:latin typeface="Calibri"/>
              </a:rPr>
              <a:t>Use of words/phrases from favourite stories</a:t>
            </a:r>
          </a:p>
          <a:p>
            <a:r>
              <a:rPr lang="en-GB" dirty="0">
                <a:solidFill>
                  <a:srgbClr val="92D050"/>
                </a:solidFill>
                <a:latin typeface="Calibri"/>
              </a:rPr>
              <a:t>Listens to stories</a:t>
            </a:r>
          </a:p>
          <a:p>
            <a:r>
              <a:rPr lang="en-GB" dirty="0">
                <a:solidFill>
                  <a:srgbClr val="92D050"/>
                </a:solidFill>
                <a:latin typeface="Calibri"/>
              </a:rPr>
              <a:t>Story structure</a:t>
            </a:r>
          </a:p>
          <a:p>
            <a:r>
              <a:rPr lang="en-GB" dirty="0">
                <a:solidFill>
                  <a:srgbClr val="92D050"/>
                </a:solidFill>
                <a:latin typeface="Calibri"/>
              </a:rPr>
              <a:t>Settings events characters</a:t>
            </a:r>
          </a:p>
          <a:p>
            <a:r>
              <a:rPr lang="en-GB" dirty="0">
                <a:solidFill>
                  <a:srgbClr val="92D050"/>
                </a:solidFill>
                <a:latin typeface="Calibri"/>
              </a:rPr>
              <a:t>Knows information relayed in print</a:t>
            </a:r>
          </a:p>
          <a:p>
            <a:r>
              <a:rPr lang="en-GB" dirty="0">
                <a:solidFill>
                  <a:srgbClr val="92D050"/>
                </a:solidFill>
                <a:latin typeface="Calibri"/>
              </a:rPr>
              <a:t>Conventions of writing</a:t>
            </a:r>
          </a:p>
        </p:txBody>
      </p:sp>
      <p:sp>
        <p:nvSpPr>
          <p:cNvPr id="9" name="TextBox 8"/>
          <p:cNvSpPr txBox="1"/>
          <p:nvPr/>
        </p:nvSpPr>
        <p:spPr>
          <a:xfrm>
            <a:off x="4367808" y="1124829"/>
            <a:ext cx="3240360" cy="2585323"/>
          </a:xfrm>
          <a:prstGeom prst="rect">
            <a:avLst/>
          </a:prstGeom>
          <a:noFill/>
        </p:spPr>
        <p:txBody>
          <a:bodyPr wrap="square" rtlCol="0">
            <a:spAutoFit/>
          </a:bodyPr>
          <a:lstStyle/>
          <a:p>
            <a:r>
              <a:rPr lang="en-GB" b="1" dirty="0">
                <a:solidFill>
                  <a:srgbClr val="0070C0"/>
                </a:solidFill>
                <a:latin typeface="Calibri"/>
              </a:rPr>
              <a:t>Communication &amp; language</a:t>
            </a:r>
          </a:p>
          <a:p>
            <a:r>
              <a:rPr lang="en-GB" dirty="0">
                <a:solidFill>
                  <a:srgbClr val="0070C0"/>
                </a:solidFill>
                <a:latin typeface="Calibri"/>
              </a:rPr>
              <a:t>Characters</a:t>
            </a:r>
          </a:p>
          <a:p>
            <a:r>
              <a:rPr lang="en-GB" dirty="0">
                <a:solidFill>
                  <a:srgbClr val="0070C0"/>
                </a:solidFill>
                <a:latin typeface="Calibri"/>
              </a:rPr>
              <a:t>Grammar</a:t>
            </a:r>
          </a:p>
          <a:p>
            <a:r>
              <a:rPr lang="en-GB" dirty="0">
                <a:solidFill>
                  <a:srgbClr val="0070C0"/>
                </a:solidFill>
                <a:latin typeface="Calibri"/>
              </a:rPr>
              <a:t>Sentence structure</a:t>
            </a:r>
          </a:p>
          <a:p>
            <a:r>
              <a:rPr lang="en-GB" dirty="0">
                <a:solidFill>
                  <a:srgbClr val="0070C0"/>
                </a:solidFill>
                <a:latin typeface="Calibri"/>
              </a:rPr>
              <a:t>Listening and attention</a:t>
            </a:r>
          </a:p>
          <a:p>
            <a:r>
              <a:rPr lang="en-GB" dirty="0">
                <a:solidFill>
                  <a:srgbClr val="0070C0"/>
                </a:solidFill>
                <a:latin typeface="Calibri"/>
              </a:rPr>
              <a:t>Sharing ideas</a:t>
            </a:r>
          </a:p>
          <a:p>
            <a:r>
              <a:rPr lang="en-GB" dirty="0">
                <a:solidFill>
                  <a:srgbClr val="0070C0"/>
                </a:solidFill>
                <a:latin typeface="Calibri"/>
              </a:rPr>
              <a:t>Following directions</a:t>
            </a:r>
          </a:p>
          <a:p>
            <a:r>
              <a:rPr lang="en-GB" dirty="0">
                <a:solidFill>
                  <a:srgbClr val="0070C0"/>
                </a:solidFill>
                <a:latin typeface="Calibri"/>
              </a:rPr>
              <a:t>Vocabulary</a:t>
            </a:r>
          </a:p>
          <a:p>
            <a:r>
              <a:rPr lang="en-GB" dirty="0">
                <a:solidFill>
                  <a:srgbClr val="0070C0"/>
                </a:solidFill>
                <a:latin typeface="Calibri"/>
              </a:rPr>
              <a:t>Use of rhythm and intonation</a:t>
            </a:r>
          </a:p>
        </p:txBody>
      </p:sp>
      <p:sp>
        <p:nvSpPr>
          <p:cNvPr id="10" name="TextBox 9"/>
          <p:cNvSpPr txBox="1"/>
          <p:nvPr/>
        </p:nvSpPr>
        <p:spPr>
          <a:xfrm>
            <a:off x="4856978" y="4770226"/>
            <a:ext cx="3852428" cy="2031325"/>
          </a:xfrm>
          <a:prstGeom prst="rect">
            <a:avLst/>
          </a:prstGeom>
          <a:noFill/>
        </p:spPr>
        <p:txBody>
          <a:bodyPr wrap="square" rtlCol="0">
            <a:spAutoFit/>
          </a:bodyPr>
          <a:lstStyle/>
          <a:p>
            <a:r>
              <a:rPr lang="en-GB" b="1" dirty="0">
                <a:solidFill>
                  <a:srgbClr val="00B0F0"/>
                </a:solidFill>
                <a:latin typeface="Calibri"/>
              </a:rPr>
              <a:t>UW</a:t>
            </a:r>
          </a:p>
          <a:p>
            <a:r>
              <a:rPr lang="en-GB" dirty="0">
                <a:solidFill>
                  <a:srgbClr val="00B0F0"/>
                </a:solidFill>
                <a:latin typeface="Calibri"/>
              </a:rPr>
              <a:t>Places</a:t>
            </a:r>
          </a:p>
          <a:p>
            <a:r>
              <a:rPr lang="en-GB" dirty="0">
                <a:solidFill>
                  <a:srgbClr val="00B0F0"/>
                </a:solidFill>
                <a:latin typeface="Calibri"/>
              </a:rPr>
              <a:t>Special occasions</a:t>
            </a:r>
          </a:p>
          <a:p>
            <a:r>
              <a:rPr lang="en-GB" dirty="0">
                <a:solidFill>
                  <a:srgbClr val="00B0F0"/>
                </a:solidFill>
                <a:latin typeface="Calibri"/>
              </a:rPr>
              <a:t>Roles e.g. police</a:t>
            </a:r>
          </a:p>
          <a:p>
            <a:r>
              <a:rPr lang="en-GB" dirty="0">
                <a:solidFill>
                  <a:srgbClr val="00B0F0"/>
                </a:solidFill>
                <a:latin typeface="Calibri"/>
              </a:rPr>
              <a:t>Family and special people</a:t>
            </a:r>
          </a:p>
          <a:p>
            <a:r>
              <a:rPr lang="en-GB" dirty="0">
                <a:solidFill>
                  <a:srgbClr val="00B0F0"/>
                </a:solidFill>
                <a:latin typeface="Calibri"/>
              </a:rPr>
              <a:t>Knowledge of the natural world</a:t>
            </a:r>
          </a:p>
          <a:p>
            <a:endParaRPr lang="en-GB" dirty="0">
              <a:solidFill>
                <a:prstClr val="black"/>
              </a:solidFill>
              <a:latin typeface="Calibri"/>
            </a:endParaRPr>
          </a:p>
        </p:txBody>
      </p:sp>
      <p:sp>
        <p:nvSpPr>
          <p:cNvPr id="11" name="TextBox 10"/>
          <p:cNvSpPr txBox="1"/>
          <p:nvPr/>
        </p:nvSpPr>
        <p:spPr>
          <a:xfrm>
            <a:off x="7608168" y="3710152"/>
            <a:ext cx="2952328" cy="2031325"/>
          </a:xfrm>
          <a:prstGeom prst="rect">
            <a:avLst/>
          </a:prstGeom>
          <a:noFill/>
        </p:spPr>
        <p:txBody>
          <a:bodyPr wrap="square" rtlCol="0">
            <a:spAutoFit/>
          </a:bodyPr>
          <a:lstStyle/>
          <a:p>
            <a:r>
              <a:rPr lang="en-GB" b="1" dirty="0">
                <a:solidFill>
                  <a:srgbClr val="FF0000"/>
                </a:solidFill>
                <a:latin typeface="Calibri"/>
              </a:rPr>
              <a:t>Expressive Arts and Design</a:t>
            </a:r>
          </a:p>
          <a:p>
            <a:r>
              <a:rPr lang="en-GB" dirty="0">
                <a:solidFill>
                  <a:srgbClr val="FF0000"/>
                </a:solidFill>
                <a:latin typeface="Calibri"/>
              </a:rPr>
              <a:t>Taking on a role</a:t>
            </a:r>
          </a:p>
          <a:p>
            <a:r>
              <a:rPr lang="en-GB" dirty="0">
                <a:solidFill>
                  <a:srgbClr val="FF0000"/>
                </a:solidFill>
                <a:latin typeface="Calibri"/>
              </a:rPr>
              <a:t>Uses movement to express feelings</a:t>
            </a:r>
          </a:p>
          <a:p>
            <a:r>
              <a:rPr lang="en-GB" dirty="0">
                <a:solidFill>
                  <a:srgbClr val="FF0000"/>
                </a:solidFill>
                <a:latin typeface="Calibri"/>
              </a:rPr>
              <a:t>Introduces a storyline</a:t>
            </a:r>
          </a:p>
          <a:p>
            <a:r>
              <a:rPr lang="en-GB" dirty="0">
                <a:solidFill>
                  <a:srgbClr val="FF0000"/>
                </a:solidFill>
                <a:latin typeface="Calibri"/>
              </a:rPr>
              <a:t>Acts co-operatively with others</a:t>
            </a:r>
          </a:p>
        </p:txBody>
      </p:sp>
      <p:sp>
        <p:nvSpPr>
          <p:cNvPr id="12" name="TextBox 11"/>
          <p:cNvSpPr txBox="1"/>
          <p:nvPr/>
        </p:nvSpPr>
        <p:spPr>
          <a:xfrm>
            <a:off x="7379388" y="1117380"/>
            <a:ext cx="2304256" cy="1477328"/>
          </a:xfrm>
          <a:prstGeom prst="rect">
            <a:avLst/>
          </a:prstGeom>
          <a:noFill/>
        </p:spPr>
        <p:txBody>
          <a:bodyPr wrap="square" rtlCol="0">
            <a:spAutoFit/>
          </a:bodyPr>
          <a:lstStyle/>
          <a:p>
            <a:r>
              <a:rPr lang="en-GB" b="1" dirty="0">
                <a:solidFill>
                  <a:srgbClr val="00B050"/>
                </a:solidFill>
                <a:latin typeface="Calibri"/>
              </a:rPr>
              <a:t>Physical Development</a:t>
            </a:r>
          </a:p>
          <a:p>
            <a:r>
              <a:rPr lang="en-GB" dirty="0">
                <a:solidFill>
                  <a:srgbClr val="00B050"/>
                </a:solidFill>
                <a:latin typeface="Calibri"/>
              </a:rPr>
              <a:t>How they act out the role including use of space, actions, control</a:t>
            </a:r>
          </a:p>
          <a:p>
            <a:r>
              <a:rPr lang="en-GB" dirty="0">
                <a:solidFill>
                  <a:srgbClr val="00B050"/>
                </a:solidFill>
                <a:latin typeface="Calibri"/>
              </a:rPr>
              <a:t>of body </a:t>
            </a:r>
          </a:p>
        </p:txBody>
      </p:sp>
    </p:spTree>
    <p:extLst>
      <p:ext uri="{BB962C8B-B14F-4D97-AF65-F5344CB8AC3E}">
        <p14:creationId xmlns:p14="http://schemas.microsoft.com/office/powerpoint/2010/main" val="239049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75521" y="332657"/>
            <a:ext cx="3383573" cy="591363"/>
          </a:xfrm>
          <a:prstGeom prst="rect">
            <a:avLst/>
          </a:prstGeom>
        </p:spPr>
      </p:pic>
      <p:sp>
        <p:nvSpPr>
          <p:cNvPr id="4" name="Rectangle 3"/>
          <p:cNvSpPr/>
          <p:nvPr/>
        </p:nvSpPr>
        <p:spPr>
          <a:xfrm>
            <a:off x="4871864" y="924020"/>
            <a:ext cx="2129686" cy="646331"/>
          </a:xfrm>
          <a:prstGeom prst="rect">
            <a:avLst/>
          </a:prstGeom>
        </p:spPr>
        <p:txBody>
          <a:bodyPr wrap="none">
            <a:spAutoFit/>
          </a:bodyPr>
          <a:lstStyle/>
          <a:p>
            <a:r>
              <a:rPr lang="en-GB" sz="3600" dirty="0">
                <a:solidFill>
                  <a:prstClr val="black"/>
                </a:solidFill>
                <a:latin typeface="Calibri"/>
              </a:rPr>
              <a:t>Repetition</a:t>
            </a:r>
            <a:endParaRPr lang="en-GB" dirty="0">
              <a:solidFill>
                <a:prstClr val="black"/>
              </a:solidFill>
              <a:latin typeface="Calibri"/>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796" t="50000" r="72894" b="5360"/>
          <a:stretch/>
        </p:blipFill>
        <p:spPr>
          <a:xfrm rot="5400000">
            <a:off x="2813186" y="506241"/>
            <a:ext cx="986117" cy="3061447"/>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7166" t="59869" r="71700" b="5107"/>
          <a:stretch/>
        </p:blipFill>
        <p:spPr>
          <a:xfrm rot="5400000">
            <a:off x="5102014" y="1336280"/>
            <a:ext cx="1026171" cy="2401963"/>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10354" t="1982" r="65509" b="54404"/>
          <a:stretch/>
        </p:blipFill>
        <p:spPr>
          <a:xfrm rot="5400000">
            <a:off x="7801447" y="1586261"/>
            <a:ext cx="1269626" cy="3240360"/>
          </a:xfrm>
          <a:prstGeom prst="rect">
            <a:avLst/>
          </a:prstGeom>
        </p:spPr>
      </p:pic>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l="75312" t="48095" r="3474" b="7451"/>
          <a:stretch/>
        </p:blipFill>
        <p:spPr>
          <a:xfrm rot="16200000">
            <a:off x="2832497" y="2197136"/>
            <a:ext cx="1030062" cy="3048673"/>
          </a:xfrm>
          <a:prstGeom prst="rect">
            <a:avLst/>
          </a:prstGeom>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l="6650" t="47974" r="60710" b="5593"/>
          <a:stretch/>
        </p:blipFill>
        <p:spPr>
          <a:xfrm rot="5400000">
            <a:off x="4822683" y="3311820"/>
            <a:ext cx="1584831" cy="3184384"/>
          </a:xfrm>
          <a:prstGeom prst="rect">
            <a:avLst/>
          </a:prstGeom>
        </p:spPr>
      </p:pic>
      <p:pic>
        <p:nvPicPr>
          <p:cNvPr id="10" name="Picture 9"/>
          <p:cNvPicPr>
            <a:picLocks noChangeAspect="1"/>
          </p:cNvPicPr>
          <p:nvPr/>
        </p:nvPicPr>
        <p:blipFill rotWithShape="1">
          <a:blip r:embed="rId9" cstate="print">
            <a:extLst>
              <a:ext uri="{28A0092B-C50C-407E-A947-70E740481C1C}">
                <a14:useLocalDpi xmlns:a14="http://schemas.microsoft.com/office/drawing/2010/main" val="0"/>
              </a:ext>
            </a:extLst>
          </a:blip>
          <a:srcRect l="5688" t="47581" r="53722" b="6929"/>
          <a:stretch/>
        </p:blipFill>
        <p:spPr>
          <a:xfrm rot="5400000">
            <a:off x="7817652" y="3814250"/>
            <a:ext cx="1970803" cy="3119719"/>
          </a:xfrm>
          <a:prstGeom prst="rect">
            <a:avLst/>
          </a:prstGeom>
        </p:spPr>
      </p:pic>
    </p:spTree>
    <p:extLst>
      <p:ext uri="{BB962C8B-B14F-4D97-AF65-F5344CB8AC3E}">
        <p14:creationId xmlns:p14="http://schemas.microsoft.com/office/powerpoint/2010/main" val="3025600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513" y="188640"/>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71865" y="908721"/>
            <a:ext cx="2142125" cy="646331"/>
          </a:xfrm>
          <a:prstGeom prst="rect">
            <a:avLst/>
          </a:prstGeom>
        </p:spPr>
        <p:txBody>
          <a:bodyPr wrap="none">
            <a:spAutoFit/>
          </a:bodyPr>
          <a:lstStyle/>
          <a:p>
            <a:r>
              <a:rPr lang="en-GB" sz="3600" dirty="0">
                <a:solidFill>
                  <a:prstClr val="black"/>
                </a:solidFill>
                <a:latin typeface="Calibri"/>
              </a:rPr>
              <a:t>A story list</a:t>
            </a:r>
            <a:endParaRPr lang="en-GB" dirty="0">
              <a:solidFill>
                <a:prstClr val="black"/>
              </a:solidFill>
              <a:latin typeface="Calibri"/>
            </a:endParaRPr>
          </a:p>
        </p:txBody>
      </p:sp>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3053960" y="439663"/>
            <a:ext cx="1944216" cy="461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4886" r="6278"/>
          <a:stretch/>
        </p:blipFill>
        <p:spPr bwMode="auto">
          <a:xfrm>
            <a:off x="6600056" y="1555051"/>
            <a:ext cx="3672408" cy="5100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028056" y="3779373"/>
            <a:ext cx="4572000" cy="2585323"/>
          </a:xfrm>
          <a:prstGeom prst="rect">
            <a:avLst/>
          </a:prstGeom>
        </p:spPr>
        <p:txBody>
          <a:bodyPr>
            <a:spAutoFit/>
          </a:bodyPr>
          <a:lstStyle/>
          <a:p>
            <a:r>
              <a:rPr lang="en-GB" dirty="0">
                <a:solidFill>
                  <a:prstClr val="black"/>
                </a:solidFill>
                <a:latin typeface="Calibri"/>
              </a:rPr>
              <a:t>“a mere listing of items on the table, has an unspoken plot. ‘A crayon comes, a paper, a scissors’ may be taken as: Pretend I am  a crayon and I </a:t>
            </a:r>
            <a:r>
              <a:rPr lang="en-GB" dirty="0" err="1">
                <a:solidFill>
                  <a:prstClr val="black"/>
                </a:solidFill>
                <a:latin typeface="Calibri"/>
              </a:rPr>
              <a:t>color</a:t>
            </a:r>
            <a:r>
              <a:rPr lang="en-GB" dirty="0">
                <a:solidFill>
                  <a:prstClr val="black"/>
                </a:solidFill>
                <a:latin typeface="Calibri"/>
              </a:rPr>
              <a:t> on a paper and the scissors tries to cut me and I roll off the table.’ There is always a plot. The words imagined in action and they become the script for the play.” </a:t>
            </a:r>
          </a:p>
          <a:p>
            <a:r>
              <a:rPr lang="en-GB" dirty="0">
                <a:solidFill>
                  <a:prstClr val="black"/>
                </a:solidFill>
                <a:latin typeface="Calibri"/>
              </a:rPr>
              <a:t>PALEY,  V.G. (1991) </a:t>
            </a:r>
            <a:r>
              <a:rPr lang="en-GB" i="1" dirty="0">
                <a:solidFill>
                  <a:prstClr val="black"/>
                </a:solidFill>
                <a:latin typeface="Calibri"/>
              </a:rPr>
              <a:t>The Boy Who Would Be a Helicopter </a:t>
            </a:r>
            <a:r>
              <a:rPr lang="en-GB" dirty="0">
                <a:solidFill>
                  <a:prstClr val="black"/>
                </a:solidFill>
                <a:latin typeface="Calibri"/>
              </a:rPr>
              <a:t>p.7-8</a:t>
            </a:r>
          </a:p>
        </p:txBody>
      </p:sp>
    </p:spTree>
    <p:extLst>
      <p:ext uri="{BB962C8B-B14F-4D97-AF65-F5344CB8AC3E}">
        <p14:creationId xmlns:p14="http://schemas.microsoft.com/office/powerpoint/2010/main" val="238809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5" y="260648"/>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439817" y="868304"/>
            <a:ext cx="2365071" cy="646331"/>
          </a:xfrm>
          <a:prstGeom prst="rect">
            <a:avLst/>
          </a:prstGeom>
        </p:spPr>
        <p:txBody>
          <a:bodyPr wrap="none">
            <a:spAutoFit/>
          </a:bodyPr>
          <a:lstStyle/>
          <a:p>
            <a:r>
              <a:rPr lang="en-GB" sz="3600" dirty="0">
                <a:solidFill>
                  <a:prstClr val="black"/>
                </a:solidFill>
                <a:latin typeface="Calibri"/>
              </a:rPr>
              <a:t>Over time…</a:t>
            </a:r>
            <a:endParaRPr lang="en-GB" dirty="0">
              <a:solidFill>
                <a:prstClr val="black"/>
              </a:solidFill>
              <a:latin typeface="Calibri"/>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14156" r="57015" b="50000"/>
          <a:stretch/>
        </p:blipFill>
        <p:spPr>
          <a:xfrm rot="5400000">
            <a:off x="2089553" y="1245025"/>
            <a:ext cx="3532407" cy="4160471"/>
          </a:xfrm>
          <a:prstGeom prst="rect">
            <a:avLst/>
          </a:prstGeom>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047" b="9120"/>
          <a:stretch/>
        </p:blipFill>
        <p:spPr bwMode="auto">
          <a:xfrm>
            <a:off x="6240016" y="1726498"/>
            <a:ext cx="4196276" cy="3926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6498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1" y="188640"/>
            <a:ext cx="3382963"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151784" y="802990"/>
            <a:ext cx="3564950" cy="646331"/>
          </a:xfrm>
          <a:prstGeom prst="rect">
            <a:avLst/>
          </a:prstGeom>
        </p:spPr>
        <p:txBody>
          <a:bodyPr wrap="none">
            <a:spAutoFit/>
          </a:bodyPr>
          <a:lstStyle/>
          <a:p>
            <a:r>
              <a:rPr lang="en-GB" sz="3600" dirty="0">
                <a:solidFill>
                  <a:prstClr val="black"/>
                </a:solidFill>
                <a:latin typeface="Calibri"/>
              </a:rPr>
              <a:t>Confident authors</a:t>
            </a:r>
            <a:endParaRPr lang="en-GB" dirty="0">
              <a:solidFill>
                <a:prstClr val="black"/>
              </a:solidFill>
              <a:latin typeface="Calibri"/>
            </a:endParaRPr>
          </a:p>
        </p:txBody>
      </p:sp>
      <p:pic>
        <p:nvPicPr>
          <p:cNvPr id="7" name="Picture 3" descr="I:\Scans\20180326122349106.t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98" t="2814" r="8512" b="55175"/>
          <a:stretch/>
        </p:blipFill>
        <p:spPr bwMode="auto">
          <a:xfrm rot="5400000">
            <a:off x="3266904" y="2319190"/>
            <a:ext cx="5406718" cy="3636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331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E8E6A082B51641A16C6FB01DC61B0C" ma:contentTypeVersion="17" ma:contentTypeDescription="Create a new document." ma:contentTypeScope="" ma:versionID="bc533b1948d26e0058c97939af5bea29">
  <xsd:schema xmlns:xsd="http://www.w3.org/2001/XMLSchema" xmlns:xs="http://www.w3.org/2001/XMLSchema" xmlns:p="http://schemas.microsoft.com/office/2006/metadata/properties" xmlns:ns2="a559aba7-db77-42a3-895c-0e9356106079" xmlns:ns3="b36bf379-b364-424b-b18d-ce9acfff0048" targetNamespace="http://schemas.microsoft.com/office/2006/metadata/properties" ma:root="true" ma:fieldsID="3b19677d4248eb81bb42e433b1c96b41" ns2:_="" ns3:_="">
    <xsd:import namespace="a559aba7-db77-42a3-895c-0e9356106079"/>
    <xsd:import namespace="b36bf379-b364-424b-b18d-ce9acfff004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9aba7-db77-42a3-895c-0e935610607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932edc8-43db-4480-80ff-eea1e2b34749}" ma:internalName="TaxCatchAll" ma:showField="CatchAllData" ma:web="a559aba7-db77-42a3-895c-0e935610607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6bf379-b364-424b-b18d-ce9acfff004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481318a-9cb8-4df9-9d1e-83ff0e9426f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36bf379-b364-424b-b18d-ce9acfff0048">
      <Terms xmlns="http://schemas.microsoft.com/office/infopath/2007/PartnerControls"/>
    </lcf76f155ced4ddcb4097134ff3c332f>
    <TaxCatchAll xmlns="a559aba7-db77-42a3-895c-0e9356106079" xsi:nil="true"/>
  </documentManagement>
</p:properties>
</file>

<file path=customXml/itemProps1.xml><?xml version="1.0" encoding="utf-8"?>
<ds:datastoreItem xmlns:ds="http://schemas.openxmlformats.org/officeDocument/2006/customXml" ds:itemID="{56722B41-B6ED-47B6-A822-55DBDE4AC13B}"/>
</file>

<file path=customXml/itemProps2.xml><?xml version="1.0" encoding="utf-8"?>
<ds:datastoreItem xmlns:ds="http://schemas.openxmlformats.org/officeDocument/2006/customXml" ds:itemID="{9A460EBE-618F-4AA0-8101-EE4792490CFB}"/>
</file>

<file path=customXml/itemProps3.xml><?xml version="1.0" encoding="utf-8"?>
<ds:datastoreItem xmlns:ds="http://schemas.openxmlformats.org/officeDocument/2006/customXml" ds:itemID="{641E3A43-63E6-494A-ACBE-2E50E6B97E0A}"/>
</file>

<file path=docProps/app.xml><?xml version="1.0" encoding="utf-8"?>
<Properties xmlns="http://schemas.openxmlformats.org/officeDocument/2006/extended-properties" xmlns:vt="http://schemas.openxmlformats.org/officeDocument/2006/docPropsVTypes">
  <TotalTime>0</TotalTime>
  <Words>2302</Words>
  <Application>Microsoft Office PowerPoint</Application>
  <PresentationFormat>Widescreen</PresentationFormat>
  <Paragraphs>128</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Calibri Light</vt:lpstr>
      <vt:lpstr>Times New Roman</vt:lpstr>
      <vt:lpstr>Office Theme</vt:lpstr>
      <vt:lpstr>1_Office Theme</vt:lpstr>
      <vt:lpstr>Helicopter Stories  at  Bognor Regis Nursery School</vt:lpstr>
      <vt:lpstr> Our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Feedback from parents</vt:lpstr>
      <vt:lpstr>PowerPoint Presentation</vt:lpstr>
      <vt:lpstr>PowerPoint Presentation</vt:lpstr>
      <vt:lpstr> Children with English as an Additional Language </vt:lpstr>
      <vt:lpstr>Wow moments</vt:lpstr>
      <vt:lpstr> Children with Special Educational Needs</vt:lpstr>
      <vt:lpstr> Meaningful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Bognor Regis Nursery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Helicopter Stories  at  Bognor Regis Nursery School</dc:title>
  <dc:creator>Alison Stead</dc:creator>
  <cp:lastModifiedBy>Dr Rebecca Fisher</cp:lastModifiedBy>
  <cp:revision>6</cp:revision>
  <cp:lastPrinted>2023-10-02T10:10:12Z</cp:lastPrinted>
  <dcterms:created xsi:type="dcterms:W3CDTF">2023-09-28T13:58:39Z</dcterms:created>
  <dcterms:modified xsi:type="dcterms:W3CDTF">2023-10-03T17:02:49Z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0x0101008FE8E6A082B51641A16C6FB01DC61B0C</vt:lpwstr>
  </property>
</Properties>
</file>