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7864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033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3188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423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25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494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8784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2549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458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6030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496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18DC1-ED07-4D6C-BC29-34083932BCA9}" type="datetimeFigureOut">
              <a:rPr lang="en-GB" smtClean="0"/>
              <a:t>05/10/2015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669CE-FBDE-4655-B0E4-F5ADFAC34E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9295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gylphi.co.uk/c21/index.php" TargetMode="External"/><Relationship Id="rId2" Type="http://schemas.openxmlformats.org/officeDocument/2006/relationships/hyperlink" Target="http://www.alluvium-journal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New Aspects of A Level English:</a:t>
            </a:r>
            <a:br>
              <a:rPr lang="en-GB" b="1" dirty="0" smtClean="0"/>
            </a:br>
            <a:r>
              <a:rPr lang="en-GB" b="1" dirty="0" smtClean="0"/>
              <a:t>Post-2000 Fiction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Online resources added at the end!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4862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Benefits?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/>
              <a:t>Literature ‘found alive!’</a:t>
            </a:r>
          </a:p>
          <a:p>
            <a:r>
              <a:rPr lang="en-GB" b="1" dirty="0"/>
              <a:t>Present </a:t>
            </a:r>
          </a:p>
          <a:p>
            <a:r>
              <a:rPr lang="en-GB" b="1" dirty="0"/>
              <a:t>Different kinds of resources </a:t>
            </a:r>
          </a:p>
          <a:p>
            <a:r>
              <a:rPr lang="en-GB" b="1" dirty="0"/>
              <a:t>Not ‘established’ </a:t>
            </a:r>
          </a:p>
          <a:p>
            <a:r>
              <a:rPr lang="en-GB" b="1" dirty="0"/>
              <a:t>More: the opportunities of form…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962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Form, or, what’s contemporary about contemporary fiction?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 </a:t>
            </a:r>
            <a:r>
              <a:rPr lang="en-GB" dirty="0" smtClean="0"/>
              <a:t>The </a:t>
            </a:r>
            <a:r>
              <a:rPr lang="en-GB" dirty="0"/>
              <a:t>Baton </a:t>
            </a:r>
          </a:p>
          <a:p>
            <a:r>
              <a:rPr lang="en-GB" b="1" dirty="0"/>
              <a:t>Form </a:t>
            </a:r>
            <a:endParaRPr lang="en-GB" dirty="0"/>
          </a:p>
          <a:p>
            <a:r>
              <a:rPr lang="en-GB" dirty="0"/>
              <a:t>Realism… </a:t>
            </a:r>
            <a:endParaRPr lang="en-GB" dirty="0" smtClean="0"/>
          </a:p>
          <a:p>
            <a:r>
              <a:rPr lang="en-GB" dirty="0" smtClean="0"/>
              <a:t>…and its opposition</a:t>
            </a:r>
            <a:r>
              <a:rPr lang="en-GB" dirty="0"/>
              <a:t> 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962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Opposed to realism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Laurence </a:t>
            </a:r>
            <a:r>
              <a:rPr lang="en-GB" dirty="0"/>
              <a:t>Sterne’s </a:t>
            </a:r>
            <a:r>
              <a:rPr lang="en-GB" i="1" dirty="0" err="1"/>
              <a:t>Tristram</a:t>
            </a:r>
            <a:r>
              <a:rPr lang="en-GB" i="1" dirty="0"/>
              <a:t> </a:t>
            </a:r>
            <a:r>
              <a:rPr lang="en-GB" i="1" dirty="0" err="1"/>
              <a:t>Shandy</a:t>
            </a:r>
            <a:r>
              <a:rPr lang="en-GB" dirty="0"/>
              <a:t> </a:t>
            </a:r>
          </a:p>
          <a:p>
            <a:r>
              <a:rPr lang="en-GB" dirty="0"/>
              <a:t>James Joyce and Virginia Woolf/ Modernism writers</a:t>
            </a:r>
          </a:p>
          <a:p>
            <a:r>
              <a:rPr lang="en-GB" dirty="0"/>
              <a:t>Experimental writers of 1960s</a:t>
            </a:r>
          </a:p>
          <a:p>
            <a:r>
              <a:rPr lang="en-GB" dirty="0"/>
              <a:t>Magical realism</a:t>
            </a:r>
          </a:p>
          <a:p>
            <a:r>
              <a:rPr lang="en-GB" dirty="0"/>
              <a:t>Postmodernism</a:t>
            </a:r>
          </a:p>
          <a:p>
            <a:pPr lvl="1"/>
            <a:r>
              <a:rPr lang="en-GB" dirty="0" smtClean="0"/>
              <a:t>Experimentalism</a:t>
            </a:r>
            <a:endParaRPr lang="en-GB" dirty="0"/>
          </a:p>
          <a:p>
            <a:pPr lvl="1"/>
            <a:r>
              <a:rPr lang="en-GB" dirty="0"/>
              <a:t>Retelling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55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That was then, this is…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GB" sz="2800" b="1" dirty="0" smtClean="0"/>
              <a:t>‘</a:t>
            </a:r>
            <a:r>
              <a:rPr lang="en-GB" b="1" dirty="0"/>
              <a:t>Post-postmodern</a:t>
            </a:r>
            <a:r>
              <a:rPr lang="en-GB" sz="2400" b="1" dirty="0"/>
              <a:t>’ </a:t>
            </a:r>
            <a:endParaRPr lang="en-GB" sz="2400" dirty="0"/>
          </a:p>
          <a:p>
            <a:pPr lvl="1"/>
            <a:r>
              <a:rPr lang="en-GB" sz="2400" dirty="0"/>
              <a:t>‘Domesticated postmodernism’/return to narrative</a:t>
            </a:r>
          </a:p>
          <a:p>
            <a:pPr lvl="1"/>
            <a:r>
              <a:rPr lang="en-GB" sz="2400" dirty="0"/>
              <a:t>Pastiches of genre </a:t>
            </a:r>
          </a:p>
          <a:p>
            <a:pPr marL="0" indent="0">
              <a:buNone/>
            </a:pPr>
            <a:r>
              <a:rPr lang="en-GB" b="1" dirty="0" smtClean="0"/>
              <a:t>Return </a:t>
            </a:r>
            <a:r>
              <a:rPr lang="en-GB" b="1" dirty="0"/>
              <a:t>to Modernism</a:t>
            </a:r>
            <a:endParaRPr lang="en-GB" dirty="0"/>
          </a:p>
          <a:p>
            <a:pPr lvl="1"/>
            <a:r>
              <a:rPr lang="en-GB" sz="2400" dirty="0"/>
              <a:t>Formal constraints e.g. ‘In a day novels’</a:t>
            </a:r>
          </a:p>
          <a:p>
            <a:pPr lvl="1"/>
            <a:r>
              <a:rPr lang="en-GB" sz="2400" dirty="0"/>
              <a:t>Modernist </a:t>
            </a:r>
            <a:r>
              <a:rPr lang="en-GB" sz="2400" dirty="0" smtClean="0"/>
              <a:t>experimentalism</a:t>
            </a:r>
          </a:p>
          <a:p>
            <a:pPr marL="57150" indent="0">
              <a:buNone/>
            </a:pPr>
            <a:r>
              <a:rPr lang="en-GB" b="1" dirty="0" smtClean="0"/>
              <a:t>Reality </a:t>
            </a:r>
            <a:r>
              <a:rPr lang="en-GB" b="1" dirty="0"/>
              <a:t>Hunger</a:t>
            </a:r>
            <a:endParaRPr lang="en-GB" dirty="0"/>
          </a:p>
          <a:p>
            <a:pPr lvl="1"/>
            <a:r>
              <a:rPr lang="en-GB" sz="2400" dirty="0"/>
              <a:t> “etymology of fiction is from </a:t>
            </a:r>
            <a:r>
              <a:rPr lang="en-GB" sz="2400" i="1" dirty="0" err="1"/>
              <a:t>fingere</a:t>
            </a:r>
            <a:r>
              <a:rPr lang="en-GB" sz="2400" dirty="0"/>
              <a:t>… meaning to ‘shape, fashion, form, or mould’</a:t>
            </a:r>
          </a:p>
          <a:p>
            <a:pPr lvl="1"/>
            <a:r>
              <a:rPr lang="en-GB" sz="2400" dirty="0"/>
              <a:t>Authenticity</a:t>
            </a:r>
            <a:r>
              <a:rPr lang="en-GB" sz="2400" dirty="0" smtClean="0"/>
              <a:t>?</a:t>
            </a:r>
            <a:endParaRPr lang="en-GB" sz="2400" dirty="0"/>
          </a:p>
          <a:p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90093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resources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>
                <a:hlinkClick r:id="rId2"/>
              </a:rPr>
              <a:t>http://www.alluvium-journal.org</a:t>
            </a:r>
            <a:r>
              <a:rPr lang="en-GB" dirty="0" smtClean="0">
                <a:hlinkClick r:id="rId2"/>
              </a:rPr>
              <a:t>/</a:t>
            </a:r>
            <a:endParaRPr lang="en-GB" dirty="0" smtClean="0"/>
          </a:p>
          <a:p>
            <a:pPr marL="0" indent="0">
              <a:buNone/>
            </a:pPr>
            <a:r>
              <a:rPr lang="en-GB" smtClean="0"/>
              <a:t>Highly-rated </a:t>
            </a:r>
            <a:r>
              <a:rPr lang="en-GB" dirty="0" smtClean="0"/>
              <a:t>online journal of 21</a:t>
            </a:r>
            <a:r>
              <a:rPr lang="en-GB" baseline="30000" dirty="0" smtClean="0"/>
              <a:t>st</a:t>
            </a:r>
            <a:r>
              <a:rPr lang="en-GB" dirty="0" smtClean="0"/>
              <a:t> C criticism</a:t>
            </a:r>
          </a:p>
          <a:p>
            <a:r>
              <a:rPr lang="en-GB" dirty="0">
                <a:hlinkClick r:id="rId3"/>
              </a:rPr>
              <a:t>http://</a:t>
            </a:r>
            <a:r>
              <a:rPr lang="en-GB" dirty="0" smtClean="0">
                <a:hlinkClick r:id="rId3"/>
              </a:rPr>
              <a:t>gylphi.co.uk/c21/index.php</a:t>
            </a: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Another one: not all on-line but much of it is…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Much of my talk was adapted from: Robert Eaglestone, </a:t>
            </a:r>
            <a:r>
              <a:rPr lang="en-GB" i="1" dirty="0" smtClean="0"/>
              <a:t>The Very Short Introduction to Contemporary Fiction </a:t>
            </a:r>
            <a:r>
              <a:rPr lang="en-GB" dirty="0" smtClean="0"/>
              <a:t>(Oxford: Oxford University Press, 2014).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2497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185</Words>
  <Application>Microsoft Office PowerPoint</Application>
  <PresentationFormat>On-screen Show (4:3)</PresentationFormat>
  <Paragraphs>38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New Aspects of A Level English: Post-2000 Fiction</vt:lpstr>
      <vt:lpstr>Benefits?</vt:lpstr>
      <vt:lpstr>Form, or, what’s contemporary about contemporary fiction? </vt:lpstr>
      <vt:lpstr>Opposed to realism</vt:lpstr>
      <vt:lpstr>That was then, this is…</vt:lpstr>
      <vt:lpstr>resources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Aspects of A Level English: Post-2000 Fiction</dc:title>
  <dc:creator>ITServices</dc:creator>
  <cp:lastModifiedBy>ITServices</cp:lastModifiedBy>
  <cp:revision>3</cp:revision>
  <dcterms:created xsi:type="dcterms:W3CDTF">2015-10-03T10:17:47Z</dcterms:created>
  <dcterms:modified xsi:type="dcterms:W3CDTF">2015-10-05T21:26:02Z</dcterms:modified>
</cp:coreProperties>
</file>